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8"/>
  </p:notesMasterIdLst>
  <p:sldIdLst>
    <p:sldId id="256" r:id="rId2"/>
    <p:sldId id="258" r:id="rId3"/>
    <p:sldId id="262" r:id="rId4"/>
    <p:sldId id="268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8" r:id="rId17"/>
    <p:sldId id="453" r:id="rId18"/>
    <p:sldId id="454" r:id="rId19"/>
    <p:sldId id="455" r:id="rId20"/>
    <p:sldId id="456" r:id="rId21"/>
    <p:sldId id="289" r:id="rId22"/>
    <p:sldId id="457" r:id="rId23"/>
    <p:sldId id="465" r:id="rId24"/>
    <p:sldId id="458" r:id="rId25"/>
    <p:sldId id="466" r:id="rId26"/>
    <p:sldId id="459" r:id="rId27"/>
    <p:sldId id="462" r:id="rId28"/>
    <p:sldId id="463" r:id="rId29"/>
    <p:sldId id="464" r:id="rId30"/>
    <p:sldId id="461" r:id="rId31"/>
    <p:sldId id="460" r:id="rId32"/>
    <p:sldId id="493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9" r:id="rId55"/>
    <p:sldId id="331" r:id="rId56"/>
    <p:sldId id="334" r:id="rId57"/>
    <p:sldId id="335" r:id="rId58"/>
    <p:sldId id="336" r:id="rId59"/>
    <p:sldId id="468" r:id="rId60"/>
    <p:sldId id="467" r:id="rId61"/>
    <p:sldId id="338" r:id="rId62"/>
    <p:sldId id="469" r:id="rId63"/>
    <p:sldId id="471" r:id="rId64"/>
    <p:sldId id="472" r:id="rId65"/>
    <p:sldId id="473" r:id="rId66"/>
    <p:sldId id="470" r:id="rId67"/>
    <p:sldId id="348" r:id="rId68"/>
    <p:sldId id="353" r:id="rId69"/>
    <p:sldId id="344" r:id="rId70"/>
    <p:sldId id="345" r:id="rId71"/>
    <p:sldId id="346" r:id="rId72"/>
    <p:sldId id="347" r:id="rId73"/>
    <p:sldId id="349" r:id="rId74"/>
    <p:sldId id="350" r:id="rId75"/>
    <p:sldId id="354" r:id="rId76"/>
    <p:sldId id="351" r:id="rId77"/>
    <p:sldId id="352" r:id="rId78"/>
    <p:sldId id="355" r:id="rId79"/>
    <p:sldId id="356" r:id="rId80"/>
    <p:sldId id="362" r:id="rId81"/>
    <p:sldId id="363" r:id="rId82"/>
    <p:sldId id="364" r:id="rId83"/>
    <p:sldId id="365" r:id="rId84"/>
    <p:sldId id="366" r:id="rId85"/>
    <p:sldId id="475" r:id="rId86"/>
    <p:sldId id="476" r:id="rId87"/>
    <p:sldId id="474" r:id="rId88"/>
    <p:sldId id="494" r:id="rId89"/>
    <p:sldId id="369" r:id="rId90"/>
    <p:sldId id="370" r:id="rId91"/>
    <p:sldId id="378" r:id="rId92"/>
    <p:sldId id="478" r:id="rId93"/>
    <p:sldId id="477" r:id="rId94"/>
    <p:sldId id="479" r:id="rId95"/>
    <p:sldId id="481" r:id="rId96"/>
    <p:sldId id="380" r:id="rId97"/>
    <p:sldId id="381" r:id="rId98"/>
    <p:sldId id="382" r:id="rId99"/>
    <p:sldId id="383" r:id="rId100"/>
    <p:sldId id="384" r:id="rId101"/>
    <p:sldId id="385" r:id="rId102"/>
    <p:sldId id="391" r:id="rId103"/>
    <p:sldId id="484" r:id="rId104"/>
    <p:sldId id="392" r:id="rId105"/>
    <p:sldId id="485" r:id="rId106"/>
    <p:sldId id="490" r:id="rId107"/>
    <p:sldId id="393" r:id="rId108"/>
    <p:sldId id="486" r:id="rId109"/>
    <p:sldId id="487" r:id="rId110"/>
    <p:sldId id="488" r:id="rId111"/>
    <p:sldId id="489" r:id="rId112"/>
    <p:sldId id="399" r:id="rId113"/>
    <p:sldId id="401" r:id="rId114"/>
    <p:sldId id="491" r:id="rId115"/>
    <p:sldId id="492" r:id="rId116"/>
    <p:sldId id="405" r:id="rId117"/>
    <p:sldId id="406" r:id="rId118"/>
    <p:sldId id="450" r:id="rId119"/>
    <p:sldId id="409" r:id="rId120"/>
    <p:sldId id="410" r:id="rId121"/>
    <p:sldId id="414" r:id="rId122"/>
    <p:sldId id="415" r:id="rId123"/>
    <p:sldId id="416" r:id="rId124"/>
    <p:sldId id="417" r:id="rId125"/>
    <p:sldId id="418" r:id="rId126"/>
    <p:sldId id="419" r:id="rId127"/>
    <p:sldId id="420" r:id="rId128"/>
    <p:sldId id="426" r:id="rId129"/>
    <p:sldId id="429" r:id="rId130"/>
    <p:sldId id="434" r:id="rId131"/>
    <p:sldId id="441" r:id="rId132"/>
    <p:sldId id="442" r:id="rId133"/>
    <p:sldId id="443" r:id="rId134"/>
    <p:sldId id="444" r:id="rId135"/>
    <p:sldId id="445" r:id="rId136"/>
    <p:sldId id="446" r:id="rId1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84"/>
    <p:restoredTop sz="94694"/>
  </p:normalViewPr>
  <p:slideViewPr>
    <p:cSldViewPr snapToGrid="0">
      <p:cViewPr varScale="1">
        <p:scale>
          <a:sx n="50" d="100"/>
          <a:sy n="50" d="100"/>
        </p:scale>
        <p:origin x="224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1578300000000002E-2"/>
          <c:y val="0.30695"/>
          <c:w val="0.93342199999999997"/>
          <c:h val="0.531712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IRT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-385756"/>
                    <a:satOff val="-32155"/>
                    <a:lumOff val="17967"/>
                  </a:schemeClr>
                </a:gs>
                <a:gs pos="100000">
                  <a:srgbClr val="71BB4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000" b="0" i="0" u="none" strike="noStrike">
                    <a:ln>
                      <a:noFill/>
                    </a:ln>
                    <a:solidFill>
                      <a:srgbClr val="000000"/>
                    </a:solidFill>
                    <a:latin typeface="Graphik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Cognitive ability</c:v>
                </c:pt>
                <c:pt idx="1">
                  <c:v>Personality</c:v>
                </c:pt>
                <c:pt idx="2">
                  <c:v>Personnel</c:v>
                </c:pt>
                <c:pt idx="3">
                  <c:v>Clinical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9.2999999999999999E-2</c:v>
                </c:pt>
                <c:pt idx="1">
                  <c:v>9.1999999999999998E-2</c:v>
                </c:pt>
                <c:pt idx="2">
                  <c:v>0.25900000000000001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7-4B4B-BB5E-A4F3F1018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F716-3498-1557-AD60-82758982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B5CFD-0614-68F2-C9A8-4010BCB4A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A102-AC60-0981-4C1C-B16E182D1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27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6217C-11A7-FD36-66A9-904AD249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9443C-3856-BDE9-8890-63BB3289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3D764-73B0-B305-F905-08FEED87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1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1BD7-AA8D-CBE5-2E69-96BD4029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A8F43-CAEC-2BD9-A290-34E1A04C2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FE95F-AFBB-6148-AA95-61D4FF74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9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0" name="Shape 10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7" name="Shape 10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0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5D97-85BC-580C-DA15-9BE5D7E5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C1E9E-78D4-0291-8DF4-34C8BDC4A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85255-CD3C-9797-8DFA-1056B4F3C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25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4" name="Shape 1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6" name="Shape 1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5" name="Shape 24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Shape 25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4" name="Shape 25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3B6A-72E0-8935-5D47-0296672C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17E25-1AB6-E4AB-F778-B903D4A9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D944E-8A95-65D9-16E6-DAE9EEFED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7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5CB3-7649-16AA-D407-F5724BD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DC538-9B16-E3BA-A34A-7F873AD14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69E71-084D-7B4C-C2BF-2A857BFF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6E6B-1EA0-3442-9666-143E2F1C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A8665-673B-BE23-816D-6F92FE733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09186-9823-3306-DC6E-159045B18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1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5618-C519-1EC1-ACC4-C7F69D77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EAB-64F6-F2C5-8318-A636754B3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85F4-2A40-D6B5-D103-0A9CFB22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4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7/aca0000287" TargetMode="External"/><Relationship Id="rId13" Type="http://schemas.openxmlformats.org/officeDocument/2006/relationships/hyperlink" Target="https://doi.org/10.1016/j.paid.2022.111580" TargetMode="External"/><Relationship Id="rId18" Type="http://schemas.openxmlformats.org/officeDocument/2006/relationships/hyperlink" Target="https://doi.org/10.1007/s11336-010-9163-7" TargetMode="External"/><Relationship Id="rId3" Type="http://schemas.openxmlformats.org/officeDocument/2006/relationships/hyperlink" Target="https://doi.org/10.18637/jss.v048.c01" TargetMode="External"/><Relationship Id="rId7" Type="http://schemas.openxmlformats.org/officeDocument/2006/relationships/hyperlink" Target="https://doi.org/10.1016/j.paid.2019.01.010" TargetMode="External"/><Relationship Id="rId12" Type="http://schemas.openxmlformats.org/officeDocument/2006/relationships/hyperlink" Target="https://doi.org/10.1002/jocb.490" TargetMode="External"/><Relationship Id="rId17" Type="http://schemas.openxmlformats.org/officeDocument/2006/relationships/hyperlink" Target="https://doi.org/10.3390/jintelligence7030017" TargetMode="External"/><Relationship Id="rId2" Type="http://schemas.openxmlformats.org/officeDocument/2006/relationships/hyperlink" Target="https://doi.org/10.1111/bmsp.12273" TargetMode="External"/><Relationship Id="rId16" Type="http://schemas.openxmlformats.org/officeDocument/2006/relationships/hyperlink" Target="https://doi.org/10.1016/j.paid.2020.10993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7/apl0000280" TargetMode="External"/><Relationship Id="rId11" Type="http://schemas.openxmlformats.org/officeDocument/2006/relationships/hyperlink" Target="https://doi.org/10.1037/aca0000225" TargetMode="External"/><Relationship Id="rId5" Type="http://schemas.openxmlformats.org/officeDocument/2006/relationships/hyperlink" Target="https://doi.org/10.1037/pas0000600" TargetMode="External"/><Relationship Id="rId15" Type="http://schemas.openxmlformats.org/officeDocument/2006/relationships/hyperlink" Target="https://doi.org/10.1037/1931-3896.2.2.68" TargetMode="External"/><Relationship Id="rId10" Type="http://schemas.openxmlformats.org/officeDocument/2006/relationships/hyperlink" Target="https://doi.org/10.1016/j.intell.2018.03.010" TargetMode="External"/><Relationship Id="rId19" Type="http://schemas.openxmlformats.org/officeDocument/2006/relationships/hyperlink" Target="https://doi.org/10.1201/9781315374512" TargetMode="External"/><Relationship Id="rId4" Type="http://schemas.openxmlformats.org/officeDocument/2006/relationships/hyperlink" Target="https://doi.org/10.3389/fpsyg.2019.00985" TargetMode="External"/><Relationship Id="rId9" Type="http://schemas.openxmlformats.org/officeDocument/2006/relationships/hyperlink" Target="https://doi.org/10.1016/j.paid.2017.05.041" TargetMode="External"/><Relationship Id="rId14" Type="http://schemas.openxmlformats.org/officeDocument/2006/relationships/hyperlink" Target="https://doi.org/10.1111/j.2044-8341.1941.tb00316.x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odern test theory in a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Modern test theory in action</a:t>
            </a:r>
          </a:p>
        </p:txBody>
      </p:sp>
      <p:sp>
        <p:nvSpPr>
          <p:cNvPr id="172" name="Nils Myszkowski – July 10th,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Nils Myszkowski – July 10th, 2025</a:t>
            </a:r>
          </a:p>
        </p:txBody>
      </p:sp>
      <p:sp>
        <p:nvSpPr>
          <p:cNvPr id="173" name="Solving real-world challenges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real-world challenges</a:t>
            </a:r>
          </a:p>
          <a:p>
            <a:r>
              <a:t>in psychological measurement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6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7" name="What do reflective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</a:t>
            </a:r>
            <a:r>
              <a: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rPr>
              <a:t>reflective</a:t>
            </a:r>
            <a:r>
              <a:t> test theories do ?</a:t>
            </a:r>
          </a:p>
        </p:txBody>
      </p:sp>
      <p:sp>
        <p:nvSpPr>
          <p:cNvPr id="328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9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  <p:sp>
        <p:nvSpPr>
          <p:cNvPr id="33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Example 1 : Speed-accuracy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</a:t>
            </a:r>
          </a:p>
        </p:txBody>
      </p:sp>
      <p:sp>
        <p:nvSpPr>
          <p:cNvPr id="1836" name="(Myszkowski, 2019)"/>
          <p:cNvSpPr txBox="1">
            <a:spLocks noGrp="1"/>
          </p:cNvSpPr>
          <p:nvPr>
            <p:ph type="body" idx="21"/>
          </p:nvPr>
        </p:nvSpPr>
        <p:spPr>
          <a:xfrm>
            <a:off x="1270000" y="2133044"/>
            <a:ext cx="21844000" cy="10165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1837" name="Revised version (Myszkowski &amp; Storme, 2017) of the Visual Aesthetic Sensitivity Test (Götz, 1985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Revised version (Myszkowski &amp; Storme, 2017) of the Visual Aesthetic Sensitivity Test (Götz, 1985)</a:t>
            </a:r>
          </a:p>
          <a:p>
            <a:r>
              <a:rPr dirty="0"/>
              <a:t>201 undergraduate students</a:t>
            </a:r>
          </a:p>
          <a:p>
            <a:r>
              <a:rPr dirty="0"/>
              <a:t>Collected responses and response times</a:t>
            </a:r>
          </a:p>
          <a:p>
            <a:r>
              <a:rPr dirty="0"/>
              <a:t>Non-speeded test</a:t>
            </a:r>
          </a:p>
          <a:p>
            <a:r>
              <a:rPr dirty="0"/>
              <a:t>Hypothesized that faster respondents are worse performers</a:t>
            </a: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VASTR_00-EXAMPLE_C.jpg" descr="VASTR_00-EXAMPL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90" y="-1"/>
            <a:ext cx="1665782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/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/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/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/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ability</a:t>
            </a:r>
          </a:p>
        </p:txBody>
      </p:sp>
      <p:sp>
        <p:nvSpPr>
          <p:cNvPr id="1931" name="Item…"/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/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/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/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/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/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/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/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/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/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/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/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/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/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023D1A-D110-5E17-E20D-05BB512F0E78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F730D628-D774-0416-7901-C5751AB8F135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4A461F00-9D9D-4CAF-D637-69B55469A63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4445760-6304-83C8-8D83-CECE05D8CDCE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6545-96B2-B3D4-BD3B-1DE67B0F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8018EAA7-DE3A-AA97-372C-BBDF60A532C3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1FC472B3-37FD-3D68-4D6D-3493CD5C3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004F04B-C0DE-2785-D10A-9EFEEDEDEBD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1FAEC885-8911-557A-B9A5-0AE971A022DB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668A7C8E-01A6-3A2B-4E92-FAE7BEC9F25A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4E2E146-7B96-E7FA-BCAC-B645760A4B6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AA403617-08B7-7F0C-68B9-05E15F851A2B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5FB47F3-0BEE-3591-866A-914CC2F74324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4B0DC80-059E-ECB8-4E19-ECB2FC168E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0E25BBA-3683-930A-A612-54BE4DCD4F74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290556EA-2C21-C445-F503-7ABB0B20BBF1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4F563AF-B453-A931-48E7-F76EBA556B5F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4D6F3BCD-316C-74BE-F8C9-C6DD5D8AA730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F156DB2-CA61-B866-DBF0-7298DB62A8D1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791FAEF0-1EF2-B94B-B800-E596FC73B3B4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2F50E7A-663B-A3D7-CE72-987A378CB65C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AC7C1484-FB12-6F66-9B03-C6F3278ACF1B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87CA918-72C5-C80F-D6D2-AB36C7260583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E6636C3-F613-4C8D-4E8F-2F4B4C81319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EAA9700F-AEA7-DC21-5BA5-85003158A4C6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EB1D726-DAB5-DEFF-8E75-A622C6850FF4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788E8FB-34DC-56EB-57F4-13232465897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89F61C9-E160-3938-A904-029B95939852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06737DB1-1B2C-E169-318C-69D38AB0C8C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40900634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/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3" name="Oval"/>
          <p:cNvSpPr/>
          <p:nvPr/>
        </p:nvSpPr>
        <p:spPr>
          <a:xfrm>
            <a:off x="15531080" y="351172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4" name="Responses"/>
          <p:cNvSpPr/>
          <p:nvPr/>
        </p:nvSpPr>
        <p:spPr>
          <a:xfrm>
            <a:off x="14651150" y="2242495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Responses</a:t>
            </a: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99EA-4934-402C-67BE-8A1FB22AC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3DECFE3E-F1EA-225D-ADC8-4AF75851749A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B87F35A9-9A75-C5EA-F41F-8AFA8A12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A70DB562-321C-A84F-5EFF-D1611D46D83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67040E4-B7C3-94F1-96DC-951FCD2717FE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4537E7F8-BF5C-C470-FD87-7D62BD0EECD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2F52FE04-F746-A5E5-F2B9-72773DC16A74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929DA890-3322-1A2F-0480-48C6BD6BA0B2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8B8314D2-D85B-20F0-C143-F6AAE286E5AE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8EDBBB8B-4A93-D7FD-B493-AB52C932B5DF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C1DD6E05-0740-BDEE-5D18-6876633A8B5A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3064E57-F5B9-B6AE-E3FD-45BE98F800A2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9D9E763D-2F44-C120-53A8-3308AC3242D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91A55D79-C735-E1FC-5BD1-DC0FDDE6829D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DA0C26E-78C1-1ADB-BEAF-FE9C824EE43F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D99F260B-A029-F3DB-6449-40A2C30EB3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0EE5FB3-758F-EB33-53FA-F0DF1422FC8D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18FE24D-8AC6-0E5B-817C-A195B6A9AC71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BADF9518-2C9A-F399-1B13-040AF024A99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51DC08FB-2856-F21E-4770-9E233084ED6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CF9DC467-94EC-8597-A68A-7841CEC146F1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07ED0D7C-90CA-BF27-77BB-EFBC2C19C590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E9938B1-74BC-5338-7D1B-ACB7D14314D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3FBFEE6D-A4A9-F89E-587C-C79D1F7896A5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FF3ABA20-01EC-0E70-A72D-01607FCB9F2B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387832938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9245-6325-CDBD-CEDC-73A745D9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>
            <a:extLst>
              <a:ext uri="{FF2B5EF4-FFF2-40B4-BE49-F238E27FC236}">
                <a16:creationId xmlns:a16="http://schemas.microsoft.com/office/drawing/2014/main" id="{99713972-EFEA-6A53-B41B-B4210C7A57AB}"/>
              </a:ext>
            </a:extLst>
          </p:cNvPr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>
            <a:extLst>
              <a:ext uri="{FF2B5EF4-FFF2-40B4-BE49-F238E27FC236}">
                <a16:creationId xmlns:a16="http://schemas.microsoft.com/office/drawing/2014/main" id="{C6596E39-07E0-A450-6138-5C541C0E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2" name="Oval">
            <a:extLst>
              <a:ext uri="{FF2B5EF4-FFF2-40B4-BE49-F238E27FC236}">
                <a16:creationId xmlns:a16="http://schemas.microsoft.com/office/drawing/2014/main" id="{803DEDED-1F76-1035-97C3-607FD55961FE}"/>
              </a:ext>
            </a:extLst>
          </p:cNvPr>
          <p:cNvSpPr/>
          <p:nvPr/>
        </p:nvSpPr>
        <p:spPr>
          <a:xfrm>
            <a:off x="15531080" y="619118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5" name="Response times">
            <a:extLst>
              <a:ext uri="{FF2B5EF4-FFF2-40B4-BE49-F238E27FC236}">
                <a16:creationId xmlns:a16="http://schemas.microsoft.com/office/drawing/2014/main" id="{C16EB565-27BA-0FDF-83CD-41E2EC66B718}"/>
              </a:ext>
            </a:extLst>
          </p:cNvPr>
          <p:cNvSpPr/>
          <p:nvPr/>
        </p:nvSpPr>
        <p:spPr>
          <a:xfrm>
            <a:off x="14651150" y="7307916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times</a:t>
            </a:r>
          </a:p>
        </p:txBody>
      </p:sp>
    </p:spTree>
    <p:extLst>
      <p:ext uri="{BB962C8B-B14F-4D97-AF65-F5344CB8AC3E}">
        <p14:creationId xmlns:p14="http://schemas.microsoft.com/office/powerpoint/2010/main" val="3539038909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  <p:pic>
        <p:nvPicPr>
          <p:cNvPr id="195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87" y="732289"/>
            <a:ext cx="15616875" cy="1225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8D73-2F63-EC98-080D-8B41B3E5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B7882C58-EAC8-A50C-6A75-23336B3927CE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AED9BFB-2B8B-C847-5B45-6C31457A4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7BEA34D4-5505-6E6B-E008-54741A949BE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DDE57AF-E839-F751-9DAD-05205B7CBE2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AD669D18-3C54-E7ED-C8D0-DA0D536CEB88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63B6DB8-DB6E-154E-5974-A5849DB55452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0D2E5BF-D768-9BE9-F456-CD5A6B529C8C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F22A1FC7-BEDC-A4A5-9906-E18986CBE545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A401B2A2-1554-2841-A022-0E45A55A2E6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C7FF2A6-D3E4-A66E-FC44-B2169023A5E9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73B2FCB-6CC2-9581-780C-FF86E2B978A6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B04AE-9402-E6CC-E291-2527FA2A583C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C39A0199-27EF-4997-AE5A-9840EAE658E7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51EAAADC-4B10-B803-AF26-018EA419E06C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6511092C-CDF2-9539-F73B-57D4C265B06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67F7486-B66E-2831-FD7D-D8340BE71613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7DC3E2-93B2-5F3F-77A6-37B3656F5BA4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131B235-EAE4-D72A-D4ED-CF56BA1F25DC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658FBFC5-3E0F-3927-9059-F8E1C7FD4A7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9FE45B4-0FAE-CBA8-8FC0-CD7E111D1CC3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3C76EE6D-7D4B-5874-3F8C-DA9B148D9921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338196B5-5D79-0876-F06A-9C83FB1876BE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6ECE118-F0E3-D93F-C4ED-1B41ABE852D3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0F5EA9A-72A1-A5C4-A542-E67523FE2F75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96662612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9DEF-0532-B7AA-285D-6F8972F1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06C5A1AC-04EB-4D0D-C174-42A64861ABDB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D016F38-6919-A204-FF1B-0404709AD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D1888D8B-4711-89DE-3E56-AB2853445DD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5404CD7E-25AC-1CE7-D1B1-7148228E6514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F7C0E0D-7B86-CE45-B2F1-B72F773D17D3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61F1EBCD-71C7-4E1B-B138-D56366F45059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CE6EC2-2769-A773-9D95-4A9075E6BEA3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EFCD64D4-C9FA-D8E2-35AE-D690130A85DD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C31837F-8246-FB15-370C-22F1DD7CE7A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80CD7015-E2CF-807C-8FC2-B96C33E52B45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2684463-AB32-5BAF-B8C7-459A88FFE04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D699E-5EA6-76FD-7B17-8C11CA9B3D77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B9F0A3AA-6883-6971-203C-9B9B145136C9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3C4C05C7-FA57-460C-9051-C9839BEB8F38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11BE84D5-93AD-0E61-53AE-8ED9D7CA1271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767FA516-D552-50C0-EFEA-9D012BBF14B6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D8D6D425-5E0D-7479-C080-D0AE8D1CFD39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61FA96A8-3038-8A3B-EA8B-21B8299FB0C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A068E81-51B9-5288-409D-F34BFE16149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AE8162BC-B929-880D-A586-18BA7B646C65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12B0962-A1B9-2333-D6F6-B31AFB2B38B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D3E96936-E525-D5A1-6559-E9B64787A2C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05807A39-AF80-6078-BB1A-56A45304F797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ED3BE59-516B-8845-A0F6-2F186D4E1356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13B36CB9-67E9-A59B-E105-EE2D56DFBA8D}"/>
              </a:ext>
            </a:extLst>
          </p:cNvPr>
          <p:cNvSpPr/>
          <p:nvPr/>
        </p:nvSpPr>
        <p:spPr>
          <a:xfrm>
            <a:off x="10644767" y="4148317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More </a:t>
            </a:r>
            <a:r>
              <a:rPr lang="fr-FR" dirty="0"/>
              <a:t>stable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35529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80" y="0"/>
            <a:ext cx="1237129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lassical Test Theory (CTT)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780578" cy="1549401"/>
          </a:xfrm>
          <a:prstGeom prst="rect">
            <a:avLst/>
          </a:prstGeom>
        </p:spPr>
        <p:txBody>
          <a:bodyPr/>
          <a:lstStyle>
            <a:lvl1pPr defTabSz="784225">
              <a:defRPr sz="7979" spc="-239"/>
            </a:lvl1pPr>
          </a:lstStyle>
          <a:p>
            <a:r>
              <a:t>Classical Test Theory (CTT)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5" name="For person   and item   (tau-equivalent CTT)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Item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True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Error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For person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and item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dirty="0"/>
                  <a:t> (tau-equivalent CTT):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The expectation of observed scores is the true score.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We can obtain person locations (“true scores”) by </a:t>
                </a:r>
                <a:r>
                  <a:rPr b="1" dirty="0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calculation</a:t>
                </a:r>
                <a:r>
                  <a:rPr dirty="0"/>
                  <a:t> (averaging/summing over items).</a:t>
                </a:r>
              </a:p>
            </p:txBody>
          </p:sp>
        </mc:Choice>
        <mc:Fallback>
          <p:sp>
            <p:nvSpPr>
              <p:cNvPr id="335" name="For person   and item   (tau-equivalent CTT)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  <a:blipFill>
                <a:blip r:embed="rId4"/>
                <a:stretch>
                  <a:fillRect l="-2476" t="-151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An axiomatic approach to psychometric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780578" cy="13856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734694">
              <a:defRPr sz="4806"/>
            </a:pPr>
            <a:r>
              <a:t>An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axiomatic</a:t>
            </a:r>
            <a:r>
              <a:t> approach to psychometrics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6D53-6C99-E6C2-9FC1-642A9073C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2A09FEB2-D581-F41C-1D04-DD13C97F50AD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027EB0E-A939-9648-EC5E-2BD8A087D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95D0E9EF-2A67-1836-9FF0-A208D5E5AF9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B71B7B0-0B31-35CD-539E-5FEE55CE3B8C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C811647D-814F-F8A2-9551-A97D3EB0365F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AC95133A-5739-118A-4C2F-2A9D55678C17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2678B7E-B1AA-6EC6-6054-954242579B94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9C530847-DD1B-8FAA-B0A0-65A9AC03A72B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AD5D76B-A98A-964F-7C0B-B180A67C4E20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BC87791-1333-C245-2495-C7AB6668869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D4FF36CA-9F64-28F6-B414-FD124C65AF3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CA894A8-D9AB-CA99-98E9-09702A8DBC2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670FEA8D-B7CD-500B-F725-90DC5236C95C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9B04512-81F7-CFBA-E8F3-7180E284A364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47C2A340-3FAD-1D3B-3765-4030599463B9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C7A6F34-B44A-EA05-AE0C-AF021CF11D4B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2B1FE97E-4D39-0905-9436-F3CD28ECCEDF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784F7F1-C8B5-5D9B-9D56-E580EEC4CBC8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CBA4206-EFED-9A0C-6019-C2A55F2FCB45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EA6C053-D92E-6158-AEE4-FBEBBFAF44BE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CD4535-DEAA-6031-A150-B6ADB61D8EDF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E58A6D3D-C7F5-06D7-D7E0-DFF05630FD27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54D6399-8F27-0C92-321D-35D2B3BD0818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16BEE9E0-A1A3-0002-706F-E55B027CF6E4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321970176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5EF6-B8C0-A2A0-8CFF-82696836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A05C168C-EC93-8E9F-5267-4866F47D2C67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F2BBA4FD-217F-9479-B33D-1F64C99B9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781B12E-1FD1-6BB2-617D-8767F7DE5E5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FC26DF7F-22B9-DDB0-301D-5DAF5F7077E6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41AD042-9070-A569-C6C4-55D105D4BFA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76A0AF1D-0271-3569-7702-A1D82B6531A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50A70593-9271-CAA1-DE07-D1B1502B7FDA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2C01BFC-75E3-2634-8913-E9F55B31594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6460A934-A1F4-4070-8381-9BB672DB336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C3CCBD9-ACC5-DC9C-34FD-184C4525BEAE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7E8E3-3636-D4C3-280F-1F0ED655AD2B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BF0D5D13-9DDF-2992-7D9E-0C21D8192DEE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1A865512-2BB4-E079-D89F-D52BE1A643E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B33F213-BD78-BC61-CDC9-B33D4E39C80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AD79A554-64F8-7A2F-3A02-4F5A9311EC9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AC2BA599-2C09-4771-B308-7B92FED2DA12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BE086BA-4E7F-E63D-628C-778DECB04B0D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25C5D56-8016-B4D9-1C98-49AC95251A99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7E6B3ACB-B3F6-7DC0-96E8-78A25B2F3DFF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0C663FFC-B811-FA97-680F-F4FA7816891C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B962C0-9686-789A-DAC7-CEBA2A2F8EB3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A3DFC5D6-399D-5BCC-20B1-DA61CC890EB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86AD3AC-935F-145F-FEAF-EC0281C0AB6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98BD2F64-CEF0-4A8E-F83E-7BE71B7B6ED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61801E93-BCEF-1874-5556-D4726A9E79DE}"/>
              </a:ext>
            </a:extLst>
          </p:cNvPr>
          <p:cNvSpPr/>
          <p:nvPr/>
        </p:nvSpPr>
        <p:spPr>
          <a:xfrm>
            <a:off x="577360" y="2378752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</p:spTree>
    <p:extLst>
      <p:ext uri="{BB962C8B-B14F-4D97-AF65-F5344CB8AC3E}">
        <p14:creationId xmlns:p14="http://schemas.microsoft.com/office/powerpoint/2010/main" val="2589835881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Example 1 : Speed-accuracy trade-of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trade-offs</a:t>
            </a:r>
          </a:p>
        </p:txBody>
      </p:sp>
      <p:sp>
        <p:nvSpPr>
          <p:cNvPr id="2091" name="(Myszkowski, 201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2092" name="Responses: 2/3-parameter normal ogive model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Responses: 2/3-parameter normal ogive model</a:t>
            </a:r>
          </a:p>
          <a:p>
            <a:r>
              <a:t>Response times: 2-parameter lognormal model</a:t>
            </a:r>
          </a:p>
          <a:p>
            <a:r>
              <a:t>Bayesian MCMC estimation using the R package LNIRT (Fox et al., 2007)</a:t>
            </a:r>
          </a:p>
          <a:p>
            <a:r>
              <a:t>r = -.47 between speed and accuracy (95% HPD [−0.61, −0.32])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Example 2 : Speed trajecto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Speed trajectories</a:t>
            </a:r>
          </a:p>
        </p:txBody>
      </p:sp>
      <p:sp>
        <p:nvSpPr>
          <p:cNvPr id="2100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101" name="Spatial reasoning test : Progressive matrices generated using IMak (Blum &amp; Holling, 2018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Spatial reasoning test : Progressive matrices generated using IMak (Blum &amp; Holling, 2018)</a:t>
            </a:r>
          </a:p>
          <a:p>
            <a:r>
              <a:t>Big Five : Synthetic Aperture Personality Assessment (SAPA) (Revelle et al., 2010)</a:t>
            </a:r>
          </a:p>
          <a:p>
            <a:r>
              <a:t>Analysis :</a:t>
            </a:r>
          </a:p>
          <a:p>
            <a:pPr lvl="1"/>
            <a:r>
              <a:t>1/ Variable speed joint IRT model using LNIRT (Fox et al., 2007) for R</a:t>
            </a:r>
          </a:p>
          <a:p>
            <a:pPr lvl="1"/>
            <a:r>
              <a:t>2/ Latent profile analysis of latent speed parameters using tidyLPA (Rosenberg et al., 2018) for R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8EFB-51DD-E588-F147-D68144C8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1483A6A5-8046-239F-35DB-1832B16A06CF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6B064F14-E302-C6B6-FD69-036D8691C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26D70F30-F73C-C923-DA79-5404E0E65F7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C72A87D-F73A-D7CC-5FA7-B09F6D2FFF6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EC96D1D6-8650-5501-27E1-5209C378634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196CF148-2209-0D17-BFF9-13AD9889483E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197077-C8AC-7FCF-2568-0C5289BA6EC5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2F35ED5-1B29-807A-790E-83FEF2FC8180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59F38C87-776C-97A6-3A80-AB9F395E70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EB7D5EA-BFF3-B5C3-0C9B-67D146E37F6C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61E6D20-3011-5B39-C516-2ABC97F1245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51B88E95-787B-75A1-FCC7-856B4DE09965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79071234-75BD-19F2-FB26-26755D4B499F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E02F1DCA-D8CA-36BF-A018-D1F076AE5FE5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08BF3280-C3FA-558A-4E08-287DFF6BDE43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369DFFB1-A414-9BDF-5EA7-5D894D932C8A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4497932E-EFB0-AFFB-814D-544FDFC853C0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30A3D916-5086-FA40-4E88-C7AB4A4E42D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FB4C3879-C4C5-002E-6763-614D18FBB1A8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34C1A426-A0EB-7FB3-5F04-33FB8D71DCD7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5DA23708-BF0B-F20A-7EBC-FB66B6C0D66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4A26940D-1E9C-81C9-2508-31A4E69F1C82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2C49964-9CAC-1BE0-6CA9-A94FAAE9A334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B506EA5B-392D-4958-778F-E8B100F11C4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2713032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04B1-45D6-2390-773B-C1AA7988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515FC8F4-1B69-557D-40AC-F0777E9B8C46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199B30F-A56D-2D99-A02E-851A1BC95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3230BCE9-06B4-84AA-CFBE-3DA489E4845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074F3502-A2D7-46B6-4206-AF99F2DF7799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F7B922A1-A2E9-3016-9386-4B16E67451F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4C40F553-6811-57A2-DBED-4D2D7800BDDF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DC9E2B68-9ACA-6090-8027-8ED719DCD61D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83C9F69-F450-B948-FC0D-196688F07B1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A695D70-C0CE-98FC-8160-C1B4D35ED3C2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EC890D8-8871-7C7E-D7E2-B398515C796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C4BB8-30AF-2C22-7D34-7BBAD4D91B13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5836F7A-FC6D-E92C-CAB5-4CA9F1433E44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D3AA9F90-F464-474F-1794-B396EE1B1CC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FDDD9E0B-7616-ED35-4779-B89AD4F06B9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CC269FC6-F372-3C39-4686-C7B1E2EFB7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DEA3EFEA-0253-EB80-515F-375824753877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C71313-0777-FBBF-2B25-F8C8A3F3B517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8C8A9BC9-1961-A59E-257F-A8093C39E07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871FDB4D-9561-4C33-6158-20F5F88563D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22EC3259-F76E-EB7C-EF37-73D1A466E4B2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2505E7-6A1E-D1D2-0BC5-CBB29BC985E2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2EDF953E-371C-9431-4174-226DC27933EA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DFA9B82-AB08-5B50-6DED-B3F2BC639F21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DA111C2-3003-8DF9-8F6B-31E9D61FFFA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2" name="Connection Line">
            <a:extLst>
              <a:ext uri="{FF2B5EF4-FFF2-40B4-BE49-F238E27FC236}">
                <a16:creationId xmlns:a16="http://schemas.microsoft.com/office/drawing/2014/main" id="{A68CCCCB-D5A8-5DD5-6CD4-283A729545D3}"/>
              </a:ext>
            </a:extLst>
          </p:cNvPr>
          <p:cNvCxnSpPr>
            <a:cxnSpLocks/>
          </p:cNvCxnSpPr>
          <p:nvPr/>
        </p:nvCxnSpPr>
        <p:spPr>
          <a:xfrm>
            <a:off x="20473597" y="1512681"/>
            <a:ext cx="1069146" cy="2325432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44559224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2" name="Connection Line"/>
          <p:cNvCxnSpPr>
            <a:cxnSpLocks/>
            <a:stCxn id="2191" idx="0"/>
            <a:endCxn id="2190" idx="1"/>
          </p:cNvCxnSpPr>
          <p:nvPr/>
        </p:nvCxnSpPr>
        <p:spPr>
          <a:xfrm>
            <a:off x="5694785" y="4732562"/>
            <a:ext cx="5014268" cy="44365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193" name="Constant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Constant speed model</a:t>
            </a:r>
          </a:p>
        </p:txBody>
      </p:sp>
      <p:sp>
        <p:nvSpPr>
          <p:cNvPr id="2191" name="Constant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(intercept)</a:t>
            </a:r>
          </a:p>
        </p:txBody>
      </p:sp>
      <p:sp>
        <p:nvSpPr>
          <p:cNvPr id="2190" name="Constant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/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/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/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/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/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</p:spTree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EA27-3A65-E259-8748-78B3C83D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>
            <a:extLst>
              <a:ext uri="{FF2B5EF4-FFF2-40B4-BE49-F238E27FC236}">
                <a16:creationId xmlns:a16="http://schemas.microsoft.com/office/drawing/2014/main" id="{ADB7C797-F600-7F1D-89E0-911DE71825F6}"/>
              </a:ext>
            </a:extLst>
          </p:cNvPr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>
            <a:extLst>
              <a:ext uri="{FF2B5EF4-FFF2-40B4-BE49-F238E27FC236}">
                <a16:creationId xmlns:a16="http://schemas.microsoft.com/office/drawing/2014/main" id="{DC95413E-AC7C-8494-02E8-8954F3F5B236}"/>
              </a:ext>
            </a:extLst>
          </p:cNvPr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>
            <a:extLst>
              <a:ext uri="{FF2B5EF4-FFF2-40B4-BE49-F238E27FC236}">
                <a16:creationId xmlns:a16="http://schemas.microsoft.com/office/drawing/2014/main" id="{AF093464-142A-6F0B-2784-DBD92AFA7080}"/>
              </a:ext>
            </a:extLst>
          </p:cNvPr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>
            <a:extLst>
              <a:ext uri="{FF2B5EF4-FFF2-40B4-BE49-F238E27FC236}">
                <a16:creationId xmlns:a16="http://schemas.microsoft.com/office/drawing/2014/main" id="{4CE5308D-7B5D-B436-C975-794A01C3E9BD}"/>
              </a:ext>
            </a:extLst>
          </p:cNvPr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>
            <a:extLst>
              <a:ext uri="{FF2B5EF4-FFF2-40B4-BE49-F238E27FC236}">
                <a16:creationId xmlns:a16="http://schemas.microsoft.com/office/drawing/2014/main" id="{532BAB52-3CFB-FAC3-8432-43E02E8085C1}"/>
              </a:ext>
            </a:extLst>
          </p:cNvPr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>
            <a:extLst>
              <a:ext uri="{FF2B5EF4-FFF2-40B4-BE49-F238E27FC236}">
                <a16:creationId xmlns:a16="http://schemas.microsoft.com/office/drawing/2014/main" id="{986D86B6-2B43-A254-064F-59D80BA8C004}"/>
              </a:ext>
            </a:extLst>
          </p:cNvPr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>
            <a:extLst>
              <a:ext uri="{FF2B5EF4-FFF2-40B4-BE49-F238E27FC236}">
                <a16:creationId xmlns:a16="http://schemas.microsoft.com/office/drawing/2014/main" id="{812C926B-8F49-B485-BB90-FFD7F9176D65}"/>
              </a:ext>
            </a:extLst>
          </p:cNvPr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>
            <a:extLst>
              <a:ext uri="{FF2B5EF4-FFF2-40B4-BE49-F238E27FC236}">
                <a16:creationId xmlns:a16="http://schemas.microsoft.com/office/drawing/2014/main" id="{4B500BBE-229A-665F-40B1-2C124BFEB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BCF3612-B842-E3D4-0B57-95395E3C3DC8}"/>
              </a:ext>
            </a:extLst>
          </p:cNvPr>
          <p:cNvSpPr/>
          <p:nvPr/>
        </p:nvSpPr>
        <p:spPr>
          <a:xfrm>
            <a:off x="2391274" y="4332411"/>
            <a:ext cx="19601452" cy="3522986"/>
          </a:xfrm>
          <a:prstGeom prst="rect">
            <a:avLst/>
          </a:prstGeom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" name="Latent profile analysis">
            <a:extLst>
              <a:ext uri="{FF2B5EF4-FFF2-40B4-BE49-F238E27FC236}">
                <a16:creationId xmlns:a16="http://schemas.microsoft.com/office/drawing/2014/main" id="{25674B70-242F-F06D-7019-F7139F789E04}"/>
              </a:ext>
            </a:extLst>
          </p:cNvPr>
          <p:cNvSpPr/>
          <p:nvPr/>
        </p:nvSpPr>
        <p:spPr>
          <a:xfrm>
            <a:off x="5914955" y="2911542"/>
            <a:ext cx="12554090" cy="1270001"/>
          </a:xfrm>
          <a:prstGeom prst="rect">
            <a:avLst/>
          </a:prstGeom>
          <a:solidFill>
            <a:schemeClr val="accent6">
              <a:hueOff val="-108860"/>
              <a:satOff val="4467"/>
              <a:lumOff val="-12874"/>
            </a:schemeClr>
          </a:solidFill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Latent profile analysis</a:t>
            </a:r>
          </a:p>
        </p:txBody>
      </p:sp>
    </p:spTree>
    <p:extLst>
      <p:ext uri="{BB962C8B-B14F-4D97-AF65-F5344CB8AC3E}">
        <p14:creationId xmlns:p14="http://schemas.microsoft.com/office/powerpoint/2010/main" val="3264195083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3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Two jellyfish against a pink background" descr="Two jellyfish against a pink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052" r="1522"/>
          <a:stretch>
            <a:fillRect/>
          </a:stretch>
        </p:blipFill>
        <p:spPr>
          <a:xfrm>
            <a:off x="13468441" y="685006"/>
            <a:ext cx="9652302" cy="12346164"/>
          </a:xfrm>
          <a:prstGeom prst="rect">
            <a:avLst/>
          </a:prstGeom>
        </p:spPr>
      </p:pic>
      <p:sp>
        <p:nvSpPr>
          <p:cNvPr id="343" name="Some problems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427245" cy="1549401"/>
          </a:xfrm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Some problems</a:t>
            </a:r>
          </a:p>
        </p:txBody>
      </p:sp>
      <p:sp>
        <p:nvSpPr>
          <p:cNvPr id="344" name="Assumes:…"/>
          <p:cNvSpPr txBox="1">
            <a:spLocks noGrp="1"/>
          </p:cNvSpPr>
          <p:nvPr>
            <p:ph type="body" sz="half" idx="1"/>
          </p:nvPr>
        </p:nvSpPr>
        <p:spPr>
          <a:xfrm>
            <a:off x="1269999" y="3659037"/>
            <a:ext cx="11427246" cy="9040964"/>
          </a:xfrm>
          <a:prstGeom prst="rect">
            <a:avLst/>
          </a:prstGeom>
        </p:spPr>
        <p:txBody>
          <a:bodyPr/>
          <a:lstStyle/>
          <a:p>
            <a:r>
              <a:t>Assumes:</a:t>
            </a:r>
          </a:p>
          <a:p>
            <a:pPr lvl="1"/>
            <a:r>
              <a:t>A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linear </a:t>
            </a:r>
            <a:r>
              <a:t>relation between the attribute and expected item scores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Normally</a:t>
            </a:r>
            <a:r>
              <a:t> distributed item scores with fixed variance</a:t>
            </a:r>
          </a:p>
          <a:p>
            <a:r>
              <a:t>Not always reasonable !</a:t>
            </a:r>
          </a:p>
        </p:txBody>
      </p:sp>
      <p:sp>
        <p:nvSpPr>
          <p:cNvPr id="345" name="Linear/Gaussian issue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427245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Linear/Gaussian issues</a:t>
            </a:r>
          </a:p>
        </p:txBody>
      </p:sp>
      <p:sp>
        <p:nvSpPr>
          <p:cNvPr id="346" name="Myszkowski (2024)"/>
          <p:cNvSpPr txBox="1"/>
          <p:nvPr/>
        </p:nvSpPr>
        <p:spPr>
          <a:xfrm>
            <a:off x="18115351" y="12765222"/>
            <a:ext cx="70818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2800"/>
            </a:lvl1pPr>
          </a:lstStyle>
          <a:p>
            <a:r>
              <a:t>Myszkowski (2024)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7" name="Hasty"/>
          <p:cNvSpPr txBox="1"/>
          <p:nvPr/>
        </p:nvSpPr>
        <p:spPr>
          <a:xfrm>
            <a:off x="15954855" y="2772770"/>
            <a:ext cx="1638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298" name="Line"/>
          <p:cNvSpPr/>
          <p:nvPr/>
        </p:nvSpPr>
        <p:spPr>
          <a:xfrm flipH="1" flipV="1">
            <a:off x="15225610" y="2630770"/>
            <a:ext cx="596811" cy="59681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9" name="Precautious"/>
          <p:cNvSpPr txBox="1"/>
          <p:nvPr/>
        </p:nvSpPr>
        <p:spPr>
          <a:xfrm>
            <a:off x="8895791" y="7896327"/>
            <a:ext cx="3323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Precautious</a:t>
            </a:r>
          </a:p>
        </p:txBody>
      </p:sp>
      <p:sp>
        <p:nvSpPr>
          <p:cNvPr id="2300" name="Line"/>
          <p:cNvSpPr/>
          <p:nvPr/>
        </p:nvSpPr>
        <p:spPr>
          <a:xfrm flipH="1" flipV="1">
            <a:off x="9465567" y="6829248"/>
            <a:ext cx="361267" cy="114386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1" name="Absorbed"/>
          <p:cNvSpPr txBox="1"/>
          <p:nvPr/>
        </p:nvSpPr>
        <p:spPr>
          <a:xfrm>
            <a:off x="17585915" y="6937015"/>
            <a:ext cx="29172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02" name="Line"/>
          <p:cNvSpPr/>
          <p:nvPr/>
        </p:nvSpPr>
        <p:spPr>
          <a:xfrm flipH="1" flipV="1">
            <a:off x="16594658" y="7344292"/>
            <a:ext cx="998760" cy="171936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pasted-movie.png" descr="pasted-movie.png"/>
          <p:cNvPicPr>
            <a:picLocks noChangeAspect="1"/>
          </p:cNvPicPr>
          <p:nvPr/>
        </p:nvPicPr>
        <p:blipFill>
          <a:blip r:embed="rId2"/>
          <a:srcRect t="12988" b="9935"/>
          <a:stretch>
            <a:fillRect/>
          </a:stretch>
        </p:blipFill>
        <p:spPr>
          <a:xfrm>
            <a:off x="12896439" y="2106411"/>
            <a:ext cx="654556" cy="493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2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1" y="3688668"/>
            <a:ext cx="11408387" cy="9598199"/>
          </a:xfrm>
          <a:prstGeom prst="rect">
            <a:avLst/>
          </a:prstGeom>
          <a:ln w="12700">
            <a:miter lim="400000"/>
          </a:ln>
        </p:spPr>
      </p:pic>
      <p:sp>
        <p:nvSpPr>
          <p:cNvPr id="2333" name="Hasty"/>
          <p:cNvSpPr txBox="1"/>
          <p:nvPr/>
        </p:nvSpPr>
        <p:spPr>
          <a:xfrm>
            <a:off x="9020800" y="5495605"/>
            <a:ext cx="1323813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334" name="Line"/>
          <p:cNvSpPr/>
          <p:nvPr/>
        </p:nvSpPr>
        <p:spPr>
          <a:xfrm flipH="1" flipV="1">
            <a:off x="8459526" y="5374192"/>
            <a:ext cx="459344" cy="459344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35" name="Precautious"/>
          <p:cNvSpPr txBox="1"/>
          <p:nvPr/>
        </p:nvSpPr>
        <p:spPr>
          <a:xfrm>
            <a:off x="3587691" y="9439023"/>
            <a:ext cx="2669442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t>Precautious</a:t>
            </a:r>
          </a:p>
        </p:txBody>
      </p:sp>
      <p:sp>
        <p:nvSpPr>
          <p:cNvPr id="2336" name="Line"/>
          <p:cNvSpPr/>
          <p:nvPr/>
        </p:nvSpPr>
        <p:spPr>
          <a:xfrm flipH="1" flipV="1">
            <a:off x="4026226" y="8605610"/>
            <a:ext cx="278055" cy="880389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37" name="Absorbed"/>
          <p:cNvSpPr txBox="1"/>
          <p:nvPr/>
        </p:nvSpPr>
        <p:spPr>
          <a:xfrm>
            <a:off x="10200206" y="8260092"/>
            <a:ext cx="2238260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38" name="Line"/>
          <p:cNvSpPr/>
          <p:nvPr/>
        </p:nvSpPr>
        <p:spPr>
          <a:xfrm flipH="1">
            <a:off x="9513234" y="8795608"/>
            <a:ext cx="644796" cy="206414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39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418" y="1320523"/>
            <a:ext cx="8430587" cy="650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40" name="Line"/>
          <p:cNvSpPr/>
          <p:nvPr/>
        </p:nvSpPr>
        <p:spPr>
          <a:xfrm>
            <a:off x="13851370" y="4417323"/>
            <a:ext cx="806068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pasted-movie.png" descr="pasted-movie.png"/>
          <p:cNvPicPr>
            <a:picLocks noChangeAspect="1"/>
          </p:cNvPicPr>
          <p:nvPr/>
        </p:nvPicPr>
        <p:blipFill>
          <a:blip r:embed="rId2"/>
          <a:srcRect t="12988" b="9935"/>
          <a:stretch>
            <a:fillRect/>
          </a:stretch>
        </p:blipFill>
        <p:spPr>
          <a:xfrm>
            <a:off x="12896439" y="2106411"/>
            <a:ext cx="654557" cy="493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1" y="3688668"/>
            <a:ext cx="11408387" cy="9598199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Hasty"/>
          <p:cNvSpPr txBox="1"/>
          <p:nvPr/>
        </p:nvSpPr>
        <p:spPr>
          <a:xfrm>
            <a:off x="9020800" y="5495605"/>
            <a:ext cx="1323813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345" name="Line"/>
          <p:cNvSpPr/>
          <p:nvPr/>
        </p:nvSpPr>
        <p:spPr>
          <a:xfrm flipH="1" flipV="1">
            <a:off x="8459526" y="5374192"/>
            <a:ext cx="459344" cy="459344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6" name="Precautious"/>
          <p:cNvSpPr txBox="1"/>
          <p:nvPr/>
        </p:nvSpPr>
        <p:spPr>
          <a:xfrm>
            <a:off x="3587691" y="9439023"/>
            <a:ext cx="2669442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t>Precautious</a:t>
            </a:r>
          </a:p>
        </p:txBody>
      </p:sp>
      <p:sp>
        <p:nvSpPr>
          <p:cNvPr id="2347" name="Line"/>
          <p:cNvSpPr/>
          <p:nvPr/>
        </p:nvSpPr>
        <p:spPr>
          <a:xfrm flipH="1" flipV="1">
            <a:off x="4026226" y="8605610"/>
            <a:ext cx="278055" cy="880389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8" name="Absorbed"/>
          <p:cNvSpPr txBox="1"/>
          <p:nvPr/>
        </p:nvSpPr>
        <p:spPr>
          <a:xfrm>
            <a:off x="10200206" y="8260092"/>
            <a:ext cx="2238260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49" name="Line"/>
          <p:cNvSpPr/>
          <p:nvPr/>
        </p:nvSpPr>
        <p:spPr>
          <a:xfrm flipH="1">
            <a:off x="9513234" y="8795608"/>
            <a:ext cx="644796" cy="206414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418" y="1320523"/>
            <a:ext cx="8430587" cy="650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Line"/>
          <p:cNvSpPr/>
          <p:nvPr/>
        </p:nvSpPr>
        <p:spPr>
          <a:xfrm flipV="1">
            <a:off x="12036442" y="7472962"/>
            <a:ext cx="5168009" cy="1140040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2" name="Line"/>
          <p:cNvSpPr/>
          <p:nvPr/>
        </p:nvSpPr>
        <p:spPr>
          <a:xfrm>
            <a:off x="10217949" y="5908014"/>
            <a:ext cx="4366509" cy="1209028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3" name="Line"/>
          <p:cNvSpPr/>
          <p:nvPr/>
        </p:nvSpPr>
        <p:spPr>
          <a:xfrm flipV="1">
            <a:off x="5852968" y="7760882"/>
            <a:ext cx="14292288" cy="208564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4" name="Line"/>
          <p:cNvSpPr/>
          <p:nvPr/>
        </p:nvSpPr>
        <p:spPr>
          <a:xfrm>
            <a:off x="13851370" y="4417323"/>
            <a:ext cx="806068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5" name="Rectangle"/>
          <p:cNvSpPr/>
          <p:nvPr/>
        </p:nvSpPr>
        <p:spPr>
          <a:xfrm>
            <a:off x="14993149" y="6055144"/>
            <a:ext cx="499195" cy="42569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6" name="Rectangle"/>
          <p:cNvSpPr/>
          <p:nvPr/>
        </p:nvSpPr>
        <p:spPr>
          <a:xfrm>
            <a:off x="17533266" y="3053631"/>
            <a:ext cx="499195" cy="425690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7" name="Rectangle"/>
          <p:cNvSpPr/>
          <p:nvPr/>
        </p:nvSpPr>
        <p:spPr>
          <a:xfrm>
            <a:off x="20144674" y="5043936"/>
            <a:ext cx="499195" cy="425691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0" name="pasted-movie.png" descr="pasted-movie.png"/>
          <p:cNvPicPr>
            <a:picLocks noChangeAspect="1"/>
          </p:cNvPicPr>
          <p:nvPr/>
        </p:nvPicPr>
        <p:blipFill>
          <a:blip r:embed="rId2"/>
          <a:srcRect r="79249"/>
          <a:stretch>
            <a:fillRect/>
          </a:stretch>
        </p:blipFill>
        <p:spPr>
          <a:xfrm>
            <a:off x="8579001" y="1485503"/>
            <a:ext cx="6853481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3" name="pasted-movie.png" descr="pasted-movie.png"/>
          <p:cNvPicPr>
            <a:picLocks noChangeAspect="1"/>
          </p:cNvPicPr>
          <p:nvPr/>
        </p:nvPicPr>
        <p:blipFill>
          <a:blip r:embed="rId2"/>
          <a:srcRect l="20082" r="59891"/>
          <a:stretch>
            <a:fillRect/>
          </a:stretch>
        </p:blipFill>
        <p:spPr>
          <a:xfrm>
            <a:off x="8672769" y="1485503"/>
            <a:ext cx="6614366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grpSp>
        <p:nvGrpSpPr>
          <p:cNvPr id="2368" name="Group"/>
          <p:cNvGrpSpPr/>
          <p:nvPr/>
        </p:nvGrpSpPr>
        <p:grpSpPr>
          <a:xfrm>
            <a:off x="8982770" y="1649136"/>
            <a:ext cx="6418461" cy="10417728"/>
            <a:chOff x="0" y="0"/>
            <a:chExt cx="6418459" cy="10417726"/>
          </a:xfrm>
        </p:grpSpPr>
        <p:pic>
          <p:nvPicPr>
            <p:cNvPr id="2366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418460" cy="774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7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176" y="7719818"/>
              <a:ext cx="5249984" cy="2697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Example 2 : Personality and test t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Personality and test taking</a:t>
            </a:r>
          </a:p>
        </p:txBody>
      </p:sp>
      <p:sp>
        <p:nvSpPr>
          <p:cNvPr id="2371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372" name="Big five trait differences across trajectory types (One-Way MANOVA; p&lt;.001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five trait differences across trajectory types (One-Way MANOVA; p&lt;.001)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Hasty</a:t>
            </a:r>
            <a:r>
              <a:t>” (18%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openness,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emotional stability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Absorbed</a:t>
            </a:r>
            <a:r>
              <a:t>” (53%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openness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Precautious</a:t>
            </a:r>
            <a:r>
              <a:t>” (29% cases): 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conscientiousness</a:t>
            </a: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3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6" name="Collateral information allows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Collateral information allows…</a:t>
            </a:r>
          </a:p>
          <a:p>
            <a:pPr lvl="1"/>
            <a:r>
              <a:t>To increase reliability (or to use fewer items)</a:t>
            </a:r>
          </a:p>
          <a:p>
            <a:pPr lvl="1"/>
            <a:r>
              <a:t>To study and measure various psychological processes (e.g., engagement) going on during the test</a:t>
            </a:r>
          </a:p>
          <a:p>
            <a:pPr lvl="1"/>
            <a:r>
              <a:t>To control for them</a:t>
            </a:r>
          </a:p>
          <a:p>
            <a:pPr lvl="1"/>
            <a:r>
              <a:t>To detect unexpected test behavior (e.g., guessing, cheating)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Conclusion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Conclusions</a:t>
            </a:r>
          </a:p>
          <a:p>
            <a:pPr>
              <a:defRPr sz="5400" spc="-162"/>
            </a:pPr>
            <a:r>
              <a:t>(and unsolicited advice)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ome important considerations for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important considerations for assessment</a:t>
            </a:r>
          </a:p>
        </p:txBody>
      </p:sp>
      <p:sp>
        <p:nvSpPr>
          <p:cNvPr id="243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6" name="All psychological testing situations are uniqu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psychological testing situations are unique.</a:t>
            </a:r>
          </a:p>
          <a:p>
            <a:pPr lvl="1"/>
            <a:r>
              <a:t>Various response formats (discrete, bounded, etc.)</a:t>
            </a:r>
          </a:p>
          <a:p>
            <a:pPr lvl="1"/>
            <a:r>
              <a:t>Multiple decisions / strategies involved in responses</a:t>
            </a:r>
          </a:p>
          <a:p>
            <a:pPr lvl="1"/>
            <a:r>
              <a:t>Different traits involved in these decisions</a:t>
            </a:r>
          </a:p>
          <a:p>
            <a:pPr lvl="1"/>
            <a:r>
              <a:t>Other observable behaviors than the response</a:t>
            </a:r>
          </a:p>
          <a:p>
            <a:r>
              <a:t>The modern test theory framework allows to accommodate a lot of quirks and messy situations !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about modern response theory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modern response theory?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sychometrician"/>
          <p:cNvSpPr/>
          <p:nvPr/>
        </p:nvSpPr>
        <p:spPr>
          <a:xfrm>
            <a:off x="15340029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Psychometrician</a:t>
            </a:r>
          </a:p>
        </p:txBody>
      </p:sp>
      <p:sp>
        <p:nvSpPr>
          <p:cNvPr id="2487" name="Psychometric theory"/>
          <p:cNvSpPr/>
          <p:nvPr/>
        </p:nvSpPr>
        <p:spPr>
          <a:xfrm>
            <a:off x="2468463" y="6223000"/>
            <a:ext cx="6575508" cy="127000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theory</a:t>
            </a:r>
          </a:p>
        </p:txBody>
      </p:sp>
      <p:sp>
        <p:nvSpPr>
          <p:cNvPr id="2488" name="Psychologist"/>
          <p:cNvSpPr/>
          <p:nvPr/>
        </p:nvSpPr>
        <p:spPr>
          <a:xfrm>
            <a:off x="2468463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Psychologist</a:t>
            </a:r>
          </a:p>
        </p:txBody>
      </p:sp>
      <p:sp>
        <p:nvSpPr>
          <p:cNvPr id="2489" name="Psychometric model"/>
          <p:cNvSpPr/>
          <p:nvPr/>
        </p:nvSpPr>
        <p:spPr>
          <a:xfrm>
            <a:off x="15340029" y="6223000"/>
            <a:ext cx="6575508" cy="1270000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model</a:t>
            </a:r>
          </a:p>
        </p:txBody>
      </p:sp>
      <p:cxnSp>
        <p:nvCxnSpPr>
          <p:cNvPr id="2490" name="Connection Line"/>
          <p:cNvCxnSpPr>
            <a:cxnSpLocks/>
            <a:stCxn id="2487" idx="3"/>
            <a:endCxn id="2489" idx="1"/>
          </p:cNvCxnSpPr>
          <p:nvPr/>
        </p:nvCxnSpPr>
        <p:spPr>
          <a:xfrm>
            <a:off x="9043971" y="6858000"/>
            <a:ext cx="6296058" cy="0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1" name="Connection Line"/>
          <p:cNvCxnSpPr>
            <a:cxnSpLocks/>
            <a:stCxn id="2486" idx="2"/>
            <a:endCxn id="2489" idx="0"/>
          </p:cNvCxnSpPr>
          <p:nvPr/>
        </p:nvCxnSpPr>
        <p:spPr>
          <a:xfrm>
            <a:off x="18627783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2" name="Statistical analysis"/>
          <p:cNvSpPr/>
          <p:nvPr/>
        </p:nvSpPr>
        <p:spPr>
          <a:xfrm>
            <a:off x="15340029" y="8547599"/>
            <a:ext cx="6575508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Statistical analysis</a:t>
            </a:r>
          </a:p>
        </p:txBody>
      </p:sp>
      <p:cxnSp>
        <p:nvCxnSpPr>
          <p:cNvPr id="2493" name="Connection Line"/>
          <p:cNvCxnSpPr>
            <a:cxnSpLocks/>
            <a:stCxn id="2489" idx="2"/>
            <a:endCxn id="2492" idx="0"/>
          </p:cNvCxnSpPr>
          <p:nvPr/>
        </p:nvCxnSpPr>
        <p:spPr>
          <a:xfrm>
            <a:off x="18627783" y="7493000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4" name="Connection Line"/>
          <p:cNvCxnSpPr>
            <a:cxnSpLocks/>
            <a:stCxn id="2488" idx="2"/>
            <a:endCxn id="2487" idx="0"/>
          </p:cNvCxnSpPr>
          <p:nvPr/>
        </p:nvCxnSpPr>
        <p:spPr>
          <a:xfrm>
            <a:off x="5756217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5" name="motivates"/>
          <p:cNvSpPr txBox="1"/>
          <p:nvPr/>
        </p:nvSpPr>
        <p:spPr>
          <a:xfrm>
            <a:off x="10732465" y="5908847"/>
            <a:ext cx="28001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motivates</a:t>
            </a:r>
          </a:p>
        </p:txBody>
      </p:sp>
      <p:sp>
        <p:nvSpPr>
          <p:cNvPr id="2496" name="Oval"/>
          <p:cNvSpPr/>
          <p:nvPr/>
        </p:nvSpPr>
        <p:spPr>
          <a:xfrm>
            <a:off x="1572278" y="5670597"/>
            <a:ext cx="8367878" cy="2383944"/>
          </a:xfrm>
          <a:prstGeom prst="ellipse">
            <a:avLst/>
          </a:prstGeom>
          <a:ln w="190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497" name="Psychology first !"/>
          <p:cNvSpPr txBox="1"/>
          <p:nvPr/>
        </p:nvSpPr>
        <p:spPr>
          <a:xfrm>
            <a:off x="4274783" y="7922617"/>
            <a:ext cx="6781495" cy="11303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Psychology first !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Upcoming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 spc="-239"/>
            </a:lvl1pPr>
          </a:lstStyle>
          <a:p>
            <a:r>
              <a:t>Upcoming projects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Manuscripts in rev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revision</a:t>
            </a:r>
          </a:p>
        </p:txBody>
      </p:sp>
      <p:sp>
        <p:nvSpPr>
          <p:cNvPr id="254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4" name="Meta-analysis on critical thinking - creative thinking in education (student 1st author, Thinking Skills and Creativit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Meta-analysis on critical thinking - creative thinking in education (student 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r>
              <a:t>Large-scale algebra test development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Journal for Research in Mathematics Education)</a:t>
            </a:r>
          </a:p>
        </p:txBody>
      </p:sp>
    </p:spTree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Manuscripts in preparation for 20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preparation for 2025</a:t>
            </a:r>
          </a:p>
        </p:txBody>
      </p:sp>
      <p:sp>
        <p:nvSpPr>
          <p:cNvPr id="25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8" name="PISA Creative Thi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PISA Creative Thinking</a:t>
            </a:r>
          </a:p>
          <a:p>
            <a:pPr lvl="1"/>
            <a:r>
              <a:t>Empirical application of IRTree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pPr lvl="1"/>
            <a:r>
              <a:t>General IRT critique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pPr lvl="1"/>
            <a:r>
              <a:t>General psychometric critique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r>
              <a:t>IRT analysis on the impact of early stopping rules in cognitive assessment using large-scale data (student 1st author, journal TBD)</a:t>
            </a:r>
          </a:p>
          <a:p>
            <a:r>
              <a:t>Dynamic measurement of creativity through the originality-appropriateness trade-off (1st author, journal TBD)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rant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Grant projects</a:t>
            </a:r>
          </a:p>
        </p:txBody>
      </p:sp>
      <p:sp>
        <p:nvSpPr>
          <p:cNvPr id="255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2" name="Co-PI on NSF EDU-Core grant to be concluded in 2025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Co-PI on NSF EDU-Core grant to be concluded in 2025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Team currently working on publishing results and possibly reapply for a new 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Fall 2025 : Grant for experiment on creative mindsets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APA – Division 10 Micro-Grant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 : Grant for the development of an R library to facilitate PISA data scoring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IES – Statistical and Research Methodology in Education | 84.305D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2026/2027 : Development of a tool for large-scale measurement of creativity in students in the US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NSF – EDU Core Research | 21–588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References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920430"/>
          </a:xfrm>
          <a:prstGeom prst="rect">
            <a:avLst/>
          </a:prstGeom>
        </p:spPr>
        <p:txBody>
          <a:bodyPr/>
          <a:lstStyle>
            <a:lvl1pPr defTabSz="462280">
              <a:defRPr sz="4704" spc="-141"/>
            </a:lvl1pPr>
          </a:lstStyle>
          <a:p>
            <a:r>
              <a:t>References</a:t>
            </a:r>
          </a:p>
        </p:txBody>
      </p:sp>
      <p:sp>
        <p:nvSpPr>
          <p:cNvPr id="2557" name="Beisemann, M. (2022). A flexible approach to modelling over-, under- and equidispersed count data in IRT: The Two-Parameter Conway-Maxwell-Poisson Model. The British Journal of Mathematical and Statistical Psychology, 75(3), 411–443. https://doi.org/10.1"/>
          <p:cNvSpPr txBox="1">
            <a:spLocks noGrp="1"/>
          </p:cNvSpPr>
          <p:nvPr>
            <p:ph type="body" idx="1"/>
          </p:nvPr>
        </p:nvSpPr>
        <p:spPr>
          <a:xfrm>
            <a:off x="1269999" y="1928633"/>
            <a:ext cx="21844001" cy="112839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Beisemann</a:t>
            </a:r>
            <a:r>
              <a:rPr sz="2000" dirty="0"/>
              <a:t>, M. (2022). A flexible approach to modelling over-, under- and </a:t>
            </a:r>
            <a:r>
              <a:rPr sz="2000" dirty="0" err="1"/>
              <a:t>equidispersed</a:t>
            </a:r>
            <a:r>
              <a:rPr sz="2000" dirty="0"/>
              <a:t> count data in IRT: The Two-Parameter Conway-Maxwell-Poisson Model. </a:t>
            </a:r>
            <a:r>
              <a:rPr sz="2000" i="1" dirty="0"/>
              <a:t>The British Journal of Mathematical and Statistical Psychology</a:t>
            </a:r>
            <a:r>
              <a:rPr sz="2000" dirty="0"/>
              <a:t>, </a:t>
            </a:r>
            <a:r>
              <a:rPr sz="2000" i="1" dirty="0"/>
              <a:t>75</a:t>
            </a:r>
            <a:r>
              <a:rPr sz="2000" dirty="0"/>
              <a:t>(3), 411–443. </a:t>
            </a:r>
            <a:r>
              <a:rPr sz="2000" u="sng" dirty="0">
                <a:solidFill>
                  <a:srgbClr val="0000EE"/>
                </a:solidFill>
                <a:hlinkClick r:id="rId2"/>
              </a:rPr>
              <a:t>https://doi.org/10.1111/bmsp.12273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Birnbaum, A., Lord, F. M., &amp; Novick, M. R. (1968). Some latent trait models and their use in inferring an examinee’s ability. In </a:t>
            </a:r>
            <a:r>
              <a:rPr sz="2000" i="1" dirty="0"/>
              <a:t>Statistical theories of mental test scores</a:t>
            </a:r>
            <a:r>
              <a:rPr sz="2000" dirty="0"/>
              <a:t> (pp. 397–472). Addison Wesley.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De Ayala, R. J. (2022). </a:t>
            </a:r>
            <a:r>
              <a:rPr sz="2000" dirty="0"/>
              <a:t>The theory and practice of item response theory</a:t>
            </a:r>
            <a:r>
              <a:rPr sz="2000" i="0" dirty="0"/>
              <a:t> (Second edition). The Guilford Press.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De Boeck, P., &amp; </a:t>
            </a:r>
            <a:r>
              <a:rPr sz="2000" dirty="0" err="1"/>
              <a:t>Partchev</a:t>
            </a:r>
            <a:r>
              <a:rPr sz="2000" dirty="0"/>
              <a:t>, I. (2012). </a:t>
            </a:r>
            <a:r>
              <a:rPr sz="2000" dirty="0" err="1"/>
              <a:t>IRTrees</a:t>
            </a:r>
            <a:r>
              <a:rPr sz="2000" dirty="0"/>
              <a:t>: Tree-Based Item Response Models of the GLMM Family.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48</a:t>
            </a:r>
            <a:r>
              <a:rPr sz="2000" dirty="0"/>
              <a:t>(1), 1–28. </a:t>
            </a:r>
            <a:r>
              <a:rPr sz="2000" u="sng" dirty="0">
                <a:solidFill>
                  <a:srgbClr val="0000EE"/>
                </a:solidFill>
                <a:hlinkClick r:id="rId3"/>
              </a:rPr>
              <a:t>https://doi.org/10.18637/jss.v048.c01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Forthmann</a:t>
            </a:r>
            <a:r>
              <a:rPr sz="2000" dirty="0"/>
              <a:t>, B., </a:t>
            </a:r>
            <a:r>
              <a:rPr sz="2000" dirty="0" err="1"/>
              <a:t>Bürkner</a:t>
            </a:r>
            <a:r>
              <a:rPr sz="2000" dirty="0"/>
              <a:t>, P.-C., </a:t>
            </a:r>
            <a:r>
              <a:rPr sz="2000" dirty="0" err="1"/>
              <a:t>Szardenings</a:t>
            </a:r>
            <a:r>
              <a:rPr sz="2000" dirty="0"/>
              <a:t>, C., Benedek, M., &amp; Holling, H. (2019). A New Perspective on the Multidimensionality of Divergent Thinking Tasks. </a:t>
            </a:r>
            <a:r>
              <a:rPr sz="2000" i="1" dirty="0"/>
              <a:t>Frontiers in Psychology</a:t>
            </a:r>
            <a:r>
              <a:rPr sz="2000" dirty="0"/>
              <a:t>, </a:t>
            </a:r>
            <a:r>
              <a:rPr sz="2000" i="1" dirty="0"/>
              <a:t>10</a:t>
            </a:r>
            <a:r>
              <a:rPr sz="2000" dirty="0"/>
              <a:t>. </a:t>
            </a:r>
            <a:r>
              <a:rPr sz="2000" u="sng" dirty="0">
                <a:solidFill>
                  <a:srgbClr val="0000EE"/>
                </a:solidFill>
                <a:hlinkClick r:id="rId4"/>
              </a:rPr>
              <a:t>https://doi.org/10.3389/fpsyg.2019.00985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Fox, J.-P., Klein </a:t>
            </a:r>
            <a:r>
              <a:rPr sz="2000" dirty="0" err="1"/>
              <a:t>Entink</a:t>
            </a:r>
            <a:r>
              <a:rPr sz="2000" dirty="0"/>
              <a:t>, R. H., &amp; van der Linden, W. J. (2007). Modeling of Responses and Response Times with the Package CIRT.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20</a:t>
            </a:r>
            <a:r>
              <a:rPr sz="2000" dirty="0"/>
              <a:t>(7), 1–14.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Götz, K. O. (1985). </a:t>
            </a:r>
            <a:r>
              <a:rPr sz="2000" dirty="0"/>
              <a:t>VAST: Visual Aesthetic Sensitivity Test</a:t>
            </a:r>
            <a:r>
              <a:rPr sz="2000" i="0" dirty="0"/>
              <a:t> (4th ed.). Concept Verlag.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Lang, J. W. B., Lievens, F., De </a:t>
            </a:r>
            <a:r>
              <a:rPr sz="2000" dirty="0" err="1"/>
              <a:t>Fruyt</a:t>
            </a:r>
            <a:r>
              <a:rPr sz="2000" dirty="0"/>
              <a:t>, F., Zettler, I., &amp; Tackett, J. L. (2019). Assessing meaningful within-person variability in Likert-scale rated personality descriptions: An IRT tree approach. </a:t>
            </a:r>
            <a:r>
              <a:rPr sz="2000" i="1" dirty="0"/>
              <a:t>Psychological Assessment</a:t>
            </a:r>
            <a:r>
              <a:rPr sz="2000" dirty="0"/>
              <a:t>, </a:t>
            </a:r>
            <a:r>
              <a:rPr sz="2000" i="1" dirty="0"/>
              <a:t>31</a:t>
            </a:r>
            <a:r>
              <a:rPr sz="2000" dirty="0"/>
              <a:t>(4), 474–487. </a:t>
            </a:r>
            <a:r>
              <a:rPr sz="2000" u="sng" dirty="0">
                <a:solidFill>
                  <a:srgbClr val="0000EE"/>
                </a:solidFill>
                <a:hlinkClick r:id="rId5"/>
              </a:rPr>
              <a:t>https://doi.org/10.1037/pas0000600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Lievens, F., Lang, J. W. B., De </a:t>
            </a:r>
            <a:r>
              <a:rPr sz="2000" dirty="0" err="1"/>
              <a:t>Fruyt</a:t>
            </a:r>
            <a:r>
              <a:rPr sz="2000" dirty="0"/>
              <a:t>, F., </a:t>
            </a:r>
            <a:r>
              <a:rPr sz="2000" dirty="0" err="1"/>
              <a:t>Corstjens</a:t>
            </a:r>
            <a:r>
              <a:rPr sz="2000" dirty="0"/>
              <a:t>, J., Van de Vijver, M., &amp; </a:t>
            </a:r>
            <a:r>
              <a:rPr sz="2000" dirty="0" err="1"/>
              <a:t>Bledow</a:t>
            </a:r>
            <a:r>
              <a:rPr sz="2000" dirty="0"/>
              <a:t>, R. (2018). The predictive power of people’s intraindividual variability across situations: Implementing whole trait theory in assessment. </a:t>
            </a:r>
            <a:r>
              <a:rPr sz="2000" i="1" dirty="0"/>
              <a:t>Journal of Applied Psychology</a:t>
            </a:r>
            <a:r>
              <a:rPr sz="2000" dirty="0"/>
              <a:t>, </a:t>
            </a:r>
            <a:r>
              <a:rPr sz="2000" i="1" dirty="0"/>
              <a:t>103</a:t>
            </a:r>
            <a:r>
              <a:rPr sz="2000" dirty="0"/>
              <a:t>(7), 753–771. </a:t>
            </a:r>
            <a:r>
              <a:rPr sz="2000" u="sng" dirty="0">
                <a:solidFill>
                  <a:srgbClr val="0000EE"/>
                </a:solidFill>
                <a:hlinkClick r:id="rId6"/>
              </a:rPr>
              <a:t>https://doi.org/10.1037/apl0000280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(2019). The first glance is the weakest: “Tasteful” individuals are slower to judge visual art.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141</a:t>
            </a:r>
            <a:r>
              <a:rPr sz="2000" dirty="0"/>
              <a:t>, 188–195. </a:t>
            </a:r>
            <a:r>
              <a:rPr sz="2000" u="sng" dirty="0">
                <a:solidFill>
                  <a:srgbClr val="0000EE"/>
                </a:solidFill>
                <a:hlinkClick r:id="rId7"/>
              </a:rPr>
              <a:t>https://doi.org/10.1016/j.paid.2019.01.010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(2021). Development of the R library “</a:t>
            </a:r>
            <a:r>
              <a:rPr sz="2000" dirty="0" err="1"/>
              <a:t>jrt</a:t>
            </a:r>
            <a:r>
              <a:rPr sz="2000" dirty="0"/>
              <a:t>”: Automated item response theory procedures for judgment data and their application with the consensual assessment technique.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15</a:t>
            </a:r>
            <a:r>
              <a:rPr sz="2000" dirty="0"/>
              <a:t>(3), 426–438. </a:t>
            </a:r>
            <a:r>
              <a:rPr sz="2000" u="sng" dirty="0">
                <a:solidFill>
                  <a:srgbClr val="0000EE"/>
                </a:solidFill>
                <a:hlinkClick r:id="rId8"/>
              </a:rPr>
              <a:t>https://doi.org/10.1037/aca0000287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(2017). Measuring “good taste” with the Visual Aesthetic Sensitivity Test-Revised (VAST-R).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117</a:t>
            </a:r>
            <a:r>
              <a:rPr sz="2000" dirty="0"/>
              <a:t>, 91–100. </a:t>
            </a:r>
            <a:r>
              <a:rPr sz="2000" u="sng" dirty="0">
                <a:solidFill>
                  <a:srgbClr val="0000EE"/>
                </a:solidFill>
                <a:hlinkClick r:id="rId9"/>
              </a:rPr>
              <a:t>https://doi.org/10.1016/j.paid.2017.05.041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(2018). A snapshot of g? Binary and polytomous item-response theory investigations of the last series of the Standard Progressive Matrices (SPM-LS). </a:t>
            </a:r>
            <a:r>
              <a:rPr sz="2000" i="1" dirty="0"/>
              <a:t>Intelligence</a:t>
            </a:r>
            <a:r>
              <a:rPr sz="2000" dirty="0"/>
              <a:t>, </a:t>
            </a:r>
            <a:r>
              <a:rPr sz="2000" i="1" dirty="0"/>
              <a:t>68</a:t>
            </a:r>
            <a:r>
              <a:rPr sz="2000" dirty="0"/>
              <a:t>, 109–116. </a:t>
            </a:r>
            <a:r>
              <a:rPr sz="2000" u="sng" dirty="0">
                <a:solidFill>
                  <a:srgbClr val="0000EE"/>
                </a:solidFill>
                <a:hlinkClick r:id="rId10"/>
              </a:rPr>
              <a:t>https://doi.org/10.1016/j.intell.2018.03.010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(2019). Judge response theory? A call to upgrade our psychometrical account of creativity judgments.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13</a:t>
            </a:r>
            <a:r>
              <a:rPr sz="2000" dirty="0"/>
              <a:t>(2), 167–175. </a:t>
            </a:r>
            <a:r>
              <a:rPr sz="2000" u="sng" dirty="0">
                <a:solidFill>
                  <a:srgbClr val="0000EE"/>
                </a:solidFill>
                <a:hlinkClick r:id="rId11"/>
              </a:rPr>
              <a:t>https://doi.org/10.1037/aca0000225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(2021). Accounting for Variable Task Discrimination in Divergent Thinking Fluency Measurement: An Example of the Benefits of a 2-Parameter Poisson Counts Model and its Bifactor Extension Over the Rasch Poisson Counts Model. </a:t>
            </a:r>
            <a:r>
              <a:rPr sz="2000" i="1" dirty="0"/>
              <a:t>The Journal of Creative Behavior</a:t>
            </a:r>
            <a:r>
              <a:rPr sz="2000" dirty="0"/>
              <a:t>, </a:t>
            </a:r>
            <a:r>
              <a:rPr sz="2000" i="1" dirty="0"/>
              <a:t>55</a:t>
            </a:r>
            <a:r>
              <a:rPr sz="2000" dirty="0"/>
              <a:t>(3), 800–818. </a:t>
            </a:r>
            <a:r>
              <a:rPr sz="2000" u="sng" dirty="0">
                <a:solidFill>
                  <a:srgbClr val="0000EE"/>
                </a:solidFill>
                <a:hlinkClick r:id="rId12"/>
              </a:rPr>
              <a:t>https://doi.org/10.1002/jocb.490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Storme, M., Kubiak, E., &amp; Baron, S. (2022). Exploring the associations between personality and response speed trajectories in low-stakes intelligence tests.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191</a:t>
            </a:r>
            <a:r>
              <a:rPr sz="2000" dirty="0"/>
              <a:t>(111580), 1–9. </a:t>
            </a:r>
            <a:r>
              <a:rPr sz="2000" u="sng" dirty="0">
                <a:solidFill>
                  <a:srgbClr val="0000EE"/>
                </a:solidFill>
                <a:hlinkClick r:id="rId13"/>
              </a:rPr>
              <a:t>https://doi.org/10.1016/j.paid.2022.111580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Raven, J. C. (1941). Standardization of Progressive Matrices, 1938. </a:t>
            </a:r>
            <a:r>
              <a:rPr sz="2000" i="1" dirty="0"/>
              <a:t>British Journal of Medical Psychology</a:t>
            </a:r>
            <a:r>
              <a:rPr sz="2000" dirty="0"/>
              <a:t>, </a:t>
            </a:r>
            <a:r>
              <a:rPr sz="2000" i="1" dirty="0"/>
              <a:t>19</a:t>
            </a:r>
            <a:r>
              <a:rPr sz="2000" dirty="0"/>
              <a:t>(1), 137–150. </a:t>
            </a:r>
            <a:r>
              <a:rPr sz="2000" u="sng" dirty="0">
                <a:solidFill>
                  <a:srgbClr val="0000EE"/>
                </a:solidFill>
                <a:hlinkClick r:id="rId14"/>
              </a:rPr>
              <a:t>https://doi.org/10.1111/j.2044-8341.1941.tb00316.x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Silvia, P. J., Winterstein, B. P., Willse, J. T., Barona, C. M., Cram, J. T., Hess, K. I., Martinez, J. L., &amp; Richard, C. A. (2008). Assessing creativity with divergent thinking tasks: Exploring the reliability and validity of new subjective scoring methods.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2</a:t>
            </a:r>
            <a:r>
              <a:rPr sz="2000" dirty="0"/>
              <a:t>, 68–85. </a:t>
            </a:r>
            <a:r>
              <a:rPr sz="2000" u="sng" dirty="0">
                <a:solidFill>
                  <a:srgbClr val="0000EE"/>
                </a:solidFill>
                <a:hlinkClick r:id="rId15"/>
              </a:rPr>
              <a:t>https://doi.org/10.1037/1931-3896.2.2.68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Celik, P., &amp; Myszkowski, N. (2020). A forgotten antecedent of career adaptability: A study on the predictive role of within-person variability in personality.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160</a:t>
            </a:r>
            <a:r>
              <a:rPr sz="2000" dirty="0"/>
              <a:t>, 1–6. </a:t>
            </a:r>
            <a:r>
              <a:rPr sz="2000" u="sng" dirty="0">
                <a:solidFill>
                  <a:srgbClr val="0000EE"/>
                </a:solidFill>
                <a:hlinkClick r:id="rId16"/>
              </a:rPr>
              <a:t>https://doi.org/10.1016/j.paid.2020.109936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Myszkowski, N., Baron, S., &amp; Bernard, D. (2019). Same Test, Better Scores: Boosting the Reliability of Short Online Intelligence Recruitment Tests with Nested Logit Item Response Theory Models. </a:t>
            </a:r>
            <a:r>
              <a:rPr sz="2000" i="1" dirty="0"/>
              <a:t>Journal of Intelligence</a:t>
            </a:r>
            <a:r>
              <a:rPr sz="2000" dirty="0"/>
              <a:t>, </a:t>
            </a:r>
            <a:r>
              <a:rPr sz="2000" i="1" dirty="0"/>
              <a:t>7</a:t>
            </a:r>
            <a:r>
              <a:rPr sz="2000" dirty="0"/>
              <a:t>(3), 1–17. </a:t>
            </a:r>
            <a:r>
              <a:rPr sz="2000" u="sng" dirty="0">
                <a:solidFill>
                  <a:srgbClr val="0000EE"/>
                </a:solidFill>
                <a:hlinkClick r:id="rId17"/>
              </a:rPr>
              <a:t>https://doi.org/10.3390/jintelligence7030017</a:t>
            </a:r>
            <a:endParaRPr lang="fr-FR"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lang="en-US" sz="2000" dirty="0">
                <a:sym typeface="Graphik-Regular"/>
              </a:rPr>
              <a:t>Suh, Y., &amp; Bolt, D. M. (2010). Nested Logit Models for Multiple-Choice Item Response Data. </a:t>
            </a:r>
            <a:r>
              <a:rPr lang="en-US" sz="2000" i="1" dirty="0">
                <a:sym typeface="Graphik-Regular"/>
              </a:rPr>
              <a:t>Psychometrika</a:t>
            </a:r>
            <a:r>
              <a:rPr lang="en-US" sz="2000" dirty="0">
                <a:sym typeface="Graphik-Regular"/>
              </a:rPr>
              <a:t>, </a:t>
            </a:r>
            <a:r>
              <a:rPr lang="en-US" sz="2000" i="1" dirty="0">
                <a:sym typeface="Graphik-Regular"/>
              </a:rPr>
              <a:t>75</a:t>
            </a:r>
            <a:r>
              <a:rPr lang="en-US" sz="2000" dirty="0">
                <a:sym typeface="Graphik-Regular"/>
              </a:rPr>
              <a:t>(3), 454–473. </a:t>
            </a:r>
            <a:r>
              <a:rPr lang="en-US" sz="2000" dirty="0">
                <a:sym typeface="Graphik-Regular"/>
                <a:hlinkClick r:id="rId18"/>
              </a:rPr>
              <a:t>https://doi.org/10.1007/s11336-010-9163-7</a:t>
            </a:r>
            <a:endParaRPr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van der Linden, W. J., &amp; Fox, J.-P. (2016). Joint </a:t>
            </a:r>
            <a:r>
              <a:rPr sz="2000" dirty="0" err="1"/>
              <a:t>Hierarchial</a:t>
            </a:r>
            <a:r>
              <a:rPr sz="2000" dirty="0"/>
              <a:t> Modeling of Responses and Response Times. In </a:t>
            </a:r>
            <a:r>
              <a:rPr sz="2000" i="1" dirty="0"/>
              <a:t>Handbook of Item Response Theory, Volume One: Models</a:t>
            </a:r>
            <a:r>
              <a:rPr sz="2000" dirty="0"/>
              <a:t> (1st ed., pp. 481–500). Chapman and Hall/CRC. </a:t>
            </a:r>
            <a:r>
              <a:rPr sz="2000" u="sng" dirty="0">
                <a:solidFill>
                  <a:srgbClr val="0000EE"/>
                </a:solidFill>
                <a:hlinkClick r:id="rId19"/>
              </a:rPr>
              <a:t>https://doi.org/10.1201/9781315374512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Thank you !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"/>
          <p:cNvGrpSpPr/>
          <p:nvPr/>
        </p:nvGrpSpPr>
        <p:grpSpPr>
          <a:xfrm>
            <a:off x="786896" y="1537943"/>
            <a:ext cx="22810208" cy="10640114"/>
            <a:chOff x="-129804" y="-46007"/>
            <a:chExt cx="22810206" cy="10640112"/>
          </a:xfrm>
        </p:grpSpPr>
        <p:pic>
          <p:nvPicPr>
            <p:cNvPr id="350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6008"/>
              <a:ext cx="11149753" cy="315685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3"/>
            <a:srcRect r="16313" b="23425"/>
            <a:stretch>
              <a:fillRect/>
            </a:stretch>
          </p:blipFill>
          <p:spPr>
            <a:xfrm>
              <a:off x="-129805" y="4972640"/>
              <a:ext cx="11409428" cy="5621465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2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8528" y="13651"/>
              <a:ext cx="10901874" cy="10559207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Modern test theory / item response theory (IR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Modern test theory / item response theory (IRT)</a:t>
            </a:r>
          </a:p>
        </p:txBody>
      </p:sp>
      <p:sp>
        <p:nvSpPr>
          <p:cNvPr id="356" name="A probabilistic approach to psychometric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probabilistic</a:t>
            </a:r>
            <a:r>
              <a:t> approach to psychometrics</a:t>
            </a:r>
          </a:p>
        </p:txBody>
      </p:sp>
      <p:sp>
        <p:nvSpPr>
          <p:cNvPr id="357" name="IRT “is like the theory of statistical estimation. IRT uses latent characterizations of individuals and items as predictors of observed responses.” (De Ayala, 2022, p.5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IRT “is like the theory of statistical estimation. IRT uses latent characterizations of individuals and items as predictors of observed responses.” (De Ayala, 2022, p.5).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Conceptual shift</a:t>
            </a:r>
            <a:r>
              <a:t>: from rationalizing scoring procedures to proposing a probabilistic explanation for item scores.</a:t>
            </a:r>
          </a:p>
          <a:p>
            <a:r>
              <a:t>Requires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statistical estimation</a:t>
            </a:r>
            <a:r>
              <a:t> to obtain person locations.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/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/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/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/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/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/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/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/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/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/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/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2A781962-ABF7-7645-BA62-747208C0B794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/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970E-480F-AB87-E9B0-932098AC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1ECA206D-01CD-2645-8E42-24AA81213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5E314F95-886E-5D05-DFA7-974BD900F05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071CA28-37D6-4564-F718-7EE1D6EDFB81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35547BC5-7B5D-2264-3D17-86DC85DD0F5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93B3A9F7-4A74-91BC-16A5-B478C33EBD6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79BC96F8-C299-38BB-1B44-444EE0B1F3BD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1C83786D-A715-3C59-B2E5-EEAE6F4231B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34DB7FAF-4731-EAE3-B46D-8433DD7A1557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0C781E97-EE64-F05D-6726-C02AE9627DE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54CB6B40-7F85-01D9-46F4-5BC78368A2C1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CE19FA2-D89C-BF3E-3053-D9F166F0BC08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5A440C7B-F76B-1717-CA7E-1F61C688568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D7DC9F4-29D3-5A62-DCE6-BE7E8FB84396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CDC5A786-BE97-6822-7738-CB1798E706C6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25F4DE5C-CE12-3FF6-088C-0C03F349872E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E8261BD1-8499-42DC-2A74-F28F19BFBF05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D44824BD-2AC7-369E-85F3-5EFF98E31A9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5F7B2D5E-29BD-C8A8-DB89-4400B6441B1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1FF42176-14B5-EC7E-EC80-406B7B87DFE0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731973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600C-4EC6-B67C-CF4A-E1F398F6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B5550E97-D0FA-2F37-4112-A846E9BFB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068CC45-6EAB-A1A1-9D4A-BC0CE62E68A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C87CF4C-A9E2-9637-707C-BF3C30E77207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9D952FF5-B198-94AC-64A6-3877EA6C564B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145D0A5-B669-8D10-D366-187407EE4257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3EACD7E8-45BC-2873-DBAA-97CB63F442A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2BFBD91-29EC-185F-5902-CEE47DA2CBA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A0E619D5-5E65-3EDB-E2E1-EFE800822D0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97163BDB-034F-FA66-5751-BF64C662AF7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3A3F5EF2-1F42-0596-1E7F-C45D582CF11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E31245C-142C-9C14-9E16-014B67C141EE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7B7FF7B-F794-8DA4-1AF2-25EB2E292827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255DC8D-CE8B-7B24-B90F-9252B4C48DE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8164592B-DE90-7858-3A7C-D49CB83490F0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90E59B17-A69B-AB9F-2D70-923C78021D69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7C28ED6C-A056-1510-A1DC-055B5C184903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3D01760-C3A9-269E-BEE6-03DBEE822F7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8B54AA5A-FB3A-7455-1396-66269DEF511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A7915AB1-7A34-4158-D65B-D4EA96BF676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058177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856D9-00AA-0AEF-22AA-21ABAB8D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0C446B02-C95E-A787-9470-C00E381EB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D21E4F73-1513-5749-BC4F-03EEDD2D624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95A4D207-5925-5323-E900-72F2889366CA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70D82033-48AD-13F7-092A-7A6687403D84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EE9AAF27-7B64-CC16-4D23-A17884E67243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C8A7B243-0041-F0D1-2373-0C7262571027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9601C673-D0C3-B3E1-D7D6-E3DDB761687C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59F6E2B2-4459-CEF0-928F-7DE30C97382A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D45B6553-F548-41F1-BE78-9C8F5005F4C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CFBAE367-9E75-3B79-4432-CD3BE7B8DB3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25ED3464-01A3-6FEF-95E9-64A51479F051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12523E7-C3F5-E0F7-10A7-A46B779FA93B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A64C7BDA-2E46-B060-746C-40E5E0C5DFB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5B9A4EC-7DD3-2BEB-32E4-3DDBCA8558A8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32C6EE0A-C940-D158-B6F7-613ED90891D8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997F599A-ACF8-0906-4846-D85885148307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D3FF615-DAC7-DF49-BEA6-23137AAF63D3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600DF1B7-8B16-E378-2066-EFFE03CC407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2B779BB7-3F88-AC59-E115-6E25CF82760F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5913096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bout me"/>
          <p:cNvSpPr txBox="1">
            <a:spLocks noGrp="1"/>
          </p:cNvSpPr>
          <p:nvPr>
            <p:ph type="title"/>
          </p:nvPr>
        </p:nvSpPr>
        <p:spPr>
          <a:xfrm>
            <a:off x="1270000" y="1882907"/>
            <a:ext cx="21844000" cy="1517386"/>
          </a:xfrm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About me</a:t>
            </a:r>
          </a:p>
        </p:txBody>
      </p:sp>
      <p:sp>
        <p:nvSpPr>
          <p:cNvPr id="181" name="Associate Professor of Psychology at Pace University, NYC…"/>
          <p:cNvSpPr txBox="1">
            <a:spLocks noGrp="1"/>
          </p:cNvSpPr>
          <p:nvPr>
            <p:ph type="body" idx="1"/>
          </p:nvPr>
        </p:nvSpPr>
        <p:spPr>
          <a:xfrm>
            <a:off x="1270000" y="3887518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Associate Professor of Psychology at Pace University, NYC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Teaching</a:t>
            </a:r>
            <a:r>
              <a:t> : Psychometrics, statistics and research design, in doctoral clinical/school programs, using SPSS (PsyD) and R (PhD)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Main research aim</a:t>
            </a:r>
            <a:r>
              <a:t> : To improve the measurement of creative potential (and human potential in general), for research, policy and assessment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Research partners</a:t>
            </a:r>
            <a:r>
              <a:t> : PISA Creative Thinking methods group, Claire Wladis (CUNY, NSF Grant), Martin Storme &amp; Pinar Çelik (IESEG/CNRS, France), Baptiste Barbot (UC Louvain, Belgium)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EDFB-6089-91EA-90E3-98D93192E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7A7BE3D8-A73D-2CF3-743E-5CF55185E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A926D72-4CE0-9505-2C6C-E9CB88ED41E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D4244B21-156E-2D43-14F6-CB77103BC8F5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E8C9DACA-EA6F-D094-0F11-3D204D5778B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8BEEC68-3DC8-D8EC-DC47-24139C591725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8CFD237B-3980-38C5-5721-2DC86764585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67DD3C1-C1C9-42A8-0F45-1343BB041392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CD0FAD37-570B-7743-C390-17519CE3A7F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CD1F6529-6C32-2DD0-1486-1234F3B42D8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82E02E1E-A29A-A014-98D1-449E53BCFA0A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BB11F0C6-8F8D-4581-C58C-2785F079B057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8FC600D8-2690-68E8-7463-29BF09FBCDF3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488A021C-A2B2-0BD4-66F0-489F27B961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A0B9841-F3E2-F27C-4D77-C2A2400EF64D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5F9BF0E8-3B47-8AB9-8C77-D97812CEBD94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19DDE91B-B459-4FAB-AA08-2A52AB83AB02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CC0D41E7-B803-75C2-63BC-3094FE885DC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C2D617C5-DAF1-D36C-DB94-C20C59EF078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CA2E41B1-E329-0735-2072-917CACC341B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7028177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/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/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/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/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/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/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/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3E5251A-624C-DD4F-184D-1D0A33CCB37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72C075EF-8647-2DE0-9022-68FBE8DFDA0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/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B10251F-D63E-7AA2-F72F-3A344DED155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C28E0E07-44C9-C220-D729-E310670026B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9E787A6-BE68-4CC0-DA89-71A56D96F165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34BD-60FB-C799-653D-5DB7DE19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B2194E3-B4A2-0267-324D-DF4293E7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E92D47C-05C9-A65A-F3F6-DC34ABF81CD1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DCBB3CF-8BD9-E743-F755-79598BFAE85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78D86BAF-5CB6-68C2-96AC-AC423575FC89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970A2274-7BAD-4863-8285-B9FE30C4B10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78DA9F3-276F-94F7-2566-CBF2D87400DE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ADEA28D-AD11-BFBF-611A-99CCDED80C4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9A79222-B9A2-BC64-E394-CC27FB9CD55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5302CBD-9F7D-F4A0-BAB4-01F6F6909EF0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6D653BB5-C335-7CF4-B8DB-207CBBB91AFD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3DD57E5-5391-7FA3-28BB-78EC14F9B089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30ED3AB7-2285-740C-FC9A-76721C294AF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868CF325-2CDF-A697-F0FD-87DF4D0CCA24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3E445A5-EC12-6DD1-97FD-8D19E8088EBE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DA55766B-1390-45F6-5B76-CBADC08FEF1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024DE5C0-E434-DB76-81AE-66ECCB2C4DF7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C475C127-B96B-C55B-470F-DE8B7C57B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413" y="3974413"/>
            <a:ext cx="10125758" cy="6750506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</p:pic>
      <p:sp>
        <p:nvSpPr>
          <p:cNvPr id="3" name="Square">
            <a:extLst>
              <a:ext uri="{FF2B5EF4-FFF2-40B4-BE49-F238E27FC236}">
                <a16:creationId xmlns:a16="http://schemas.microsoft.com/office/drawing/2014/main" id="{74AA33C8-A8BB-4E0C-E975-4C972889C994}"/>
              </a:ext>
            </a:extLst>
          </p:cNvPr>
          <p:cNvSpPr/>
          <p:nvPr/>
        </p:nvSpPr>
        <p:spPr>
          <a:xfrm>
            <a:off x="11852429" y="2006600"/>
            <a:ext cx="1270001" cy="1270000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476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D386-0C4A-08F5-77B1-76A2631A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9E8C1-93B8-2289-5E4E-7B8932C89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8EF4E27-271D-071B-3B84-BCA051D6D10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CF7FD78-7D26-EB83-58D7-9D3044577B1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E3EDD443-6168-C5E9-EC63-7BF8F305D87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D3E559-DD0C-33F5-FB76-C202889EAFF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B446917-E2D3-EE78-05B2-F411554D1D29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246ACEEE-C037-C91F-E84C-12163484908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54E118BB-F4FC-9701-A6BA-258A6AADB12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DDF78DF-8A5D-F455-74B0-EDD3568D20D2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97FD6A7-5E17-48A0-4D4E-3D238D0CA5C7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2C8C4CCE-52C3-DD31-7920-989497C063A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2F755F-D265-BCD5-E6A1-EF9685A1A8DB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287A5F8-2D37-BC75-2002-3DE390381D2A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05A0559-0059-5AE3-AB10-0B884D21640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4E19ACE1-F5DF-57F8-4738-83BFA0C3E3E2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CC5EB5B1-222F-F5B9-3199-33288D2E8778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6231086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4565-279E-5EE6-77B0-B085370D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8F7EE764-6966-6ECD-50E9-8B12EE7BD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823D183-8E80-CC22-AF9F-98DA74FB365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B2A2C35-498A-FC1D-6E7F-2B240EA8798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A7B496D-402A-6923-1839-461B0F7A0BCF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CB96390B-C53C-7742-C64C-0DFF3BA2F6C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1BF1F955-CF3B-AA14-DB75-45C14FC47222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1B45A47A-0A26-C924-277D-61A23D41E77A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8C8F75A0-9622-4E5F-0C22-8565EC6400FD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37FBA5DC-45E9-EA7A-7611-F3EA9C82DA3C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F4E3187-8AE3-C1A6-A385-76D02C5F27D2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12B4FF4-6AE5-A5DD-612D-DF899BC38FC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41C4A8C-A46F-9205-5DFE-D5F45E13E3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3631A51-1FC3-3F7B-20D2-557D6A170DCC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37096C0-DA03-B71B-9C8F-2D6B1641E961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90FF05AB-B6CD-CE34-BA3A-176240D322C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34404E5E-7780-A755-350F-6223EE90A67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8696752-460C-FFB0-2F96-BDB54E2C50C4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334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BB48-CD70-62E8-D014-28FAC4B6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131F7CA7-53C3-F4F9-27AF-382125494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5088FB83-17E6-4C75-FA41-C4E716088A16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C69EF3D-18D9-2650-2F1C-73C630E1A2DC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9920E2C-B956-5EB9-94CC-230A625BF3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26B16B31-34DE-FC0D-1E51-6EE4E607720D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C34A13B-14CC-2CCC-28D3-E6B79FA6868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EC15BF7E-5703-24BF-B004-F59AAE418F05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468EE5B2-6A81-6DD9-8742-F6443C8BDD8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2FC327FF-158C-8393-478E-F406356DDCF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09EAD3-D682-559C-4F1A-4552DA2F64A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425CBF8C-1067-09D3-6A27-BD93AE332A3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BA369599-4BCB-F10F-F435-3A081EDD1F8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E3DE3982-6A66-3614-3A3E-84EAFEB5A66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B40010E-C9A0-7200-0973-AD408FA4E135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09AEE7DE-2014-47BB-48A6-BF28A4464A0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DFB0D2AF-ED5D-CDCD-8D0C-FDECDA8B623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9862D57-A046-ADFC-CC80-8189733F91F9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pic>
        <p:nvPicPr>
          <p:cNvPr id="5" name="pasted-movie.png" descr="pasted-movie.png">
            <a:extLst>
              <a:ext uri="{FF2B5EF4-FFF2-40B4-BE49-F238E27FC236}">
                <a16:creationId xmlns:a16="http://schemas.microsoft.com/office/drawing/2014/main" id="{32DF04DA-ED4A-F340-7327-0E952905D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069" y="3564037"/>
            <a:ext cx="9668341" cy="9753901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9247976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0A1A-BFC1-A090-F450-EEAFE3C4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2C0F0CBC-BD65-A374-D9D4-0006402DB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EED1E299-8C2E-5F0E-47DB-658D4CFDB3C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52AFD81B-1491-9921-DD60-AE8739C41FA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60522C05-99BA-843D-21C1-CB0586E4341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31A158-DF52-FFB3-1802-86E101A30EB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B7D09FF-7F3D-F173-2546-02513B9B24E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B101C7D2-5BA8-54D7-028B-9005C6C2EF7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456988D-CEFA-7F0A-71F0-0A8FB8D91785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E586BED-079D-CC07-062E-190C739DE5FB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46F4DE3F-21F0-7713-0514-1DB1E4CE317A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B0EF496-8930-F731-12D4-BE31F66AF90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DCC185D-5064-A51D-EC7C-0B89E3BF9CE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F019B23E-E9CD-E370-8225-CCE49D7BD1D0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80991BE-9C83-6F0C-CA33-1E1071E146D6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BD73BEC8-BAEA-E63B-9C83-929FA1E07607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4692B08C-BEBC-6545-6685-E0AF0A9BC03F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861069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6969-2FE9-23C6-AE28-8E27C4D8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5083506F-C450-8053-B651-541C3AFDB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3C0002B-BB86-3056-D7F3-7D79127BD079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39681EF-4226-44D8-22A5-48E10D475575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86F196A0-19DB-20FC-5243-F354C65DCE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7E60A4D-32C3-840D-8296-894A8CA1BDEC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2E745C25-3884-FB48-42A5-E59A57FC7EFA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4541326-86DF-6AF5-E301-95ADE775F4F7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DE55EDD-9F42-A34C-1D3B-2736098A9BA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BDAB3E2-257C-8434-42BA-E0FB099258E1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F35C0C90-DE9B-DF27-2B5C-19696264686C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6FF5A73-C97A-D00B-C4C9-1F8D6AD29296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AA5E05-FBFA-1F24-0D87-14AAACC4F58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97B23E7-68D3-0CDB-BA2A-59E654952E9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ED73B48B-D46A-A9DB-0464-002C913C852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E1AA1EEF-09D5-B6AE-940C-85FF6B3D925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7F6B8DF6-0CD7-AEA1-BEF2-FEC323AC3D0A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E743D4CA-ECD5-D06E-D2AB-A8DC8E914D59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606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48162-ADC0-5029-AD72-345456FE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6CD21-B777-C8F7-4E9F-143DDDA58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B7D5E44-CD26-0F42-ECA6-6C174615F86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80A57E3-E4EC-AEA2-A3C2-A2E0534CF7A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CAFAA324-0E7C-87E0-9B61-8E6903200BC4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3419515B-E0DA-0E5F-B5B1-D52C59637DF6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583A7AA-F199-AC98-FD60-6AECE3089FF8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856D37F3-A891-D830-3477-01AEC7A32F7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D24E564-017B-B660-599B-DD3FADC960B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AD1146B-64FE-7676-2093-BB0CC62C4D04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14BEF3C-7E9A-06C2-0575-3A21619784B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524E4AD-5351-2552-1DE4-9A43A4F27AB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FE4C580-BF57-3661-528C-708DBB5BA4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A3DD6DE-67DD-93B3-01DB-47E72BAB5BC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3C1ED7E-4B90-F507-9A65-CF73F66CB44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E1EC002-363E-74C5-25F8-C15EB32966D6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867BEE69-6982-A602-F20C-BA6F5AEAFB29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52758761-DA4F-FE45-54E7-01E08960B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19" y="3535411"/>
            <a:ext cx="12422024" cy="9636203"/>
          </a:xfrm>
          <a:prstGeom prst="rect">
            <a:avLst/>
          </a:prstGeom>
          <a:ln w="1524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2D2D4DB4-222F-2AFF-D58B-D8F81E734B16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5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F6AB-16D9-8237-E877-62ED0178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1340C03-1FAD-1D88-5DA9-6E2084719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B2E68C5-CACF-8006-DBCA-1E4E8CE8D22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8AD61FC-52DE-5285-CB5C-8D7224AA074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A709AE96-710D-241B-AF5B-E139FB1FEC41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DC4B816-9C64-91B4-FC71-D4AA8D0136F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7E76B7C-BD92-CC31-60A1-A9B30FF85A1C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D5763B05-DAB4-0E42-2220-DFA9B0678FC2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CA465BC-D4F8-D3EF-54E5-A3A032F289C1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DD387244-FC47-B48D-CFF2-D99F1DAC555D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C8DD36A7-515F-5CFB-C497-695E5432E24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7A514D2D-B030-7758-0C26-31392C6FCC51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01FC443F-4F93-547E-51D0-54750BD6F64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1D4ED587-3B19-03E9-17A2-27F56634FA0F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DBAFCA3-9C46-568E-1D5E-1FC871682A72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3BFA09C-80BC-090C-AC73-2DA913D5B208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2092BB36-A2DA-D41F-E7A6-29FF9409CF7E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42687241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Occurrence of “Item Response Theory” and “Factor Analysis” in Publications on Psychological Assessment with Tests (De Boeck, 2018)"/>
          <p:cNvGraphicFramePr/>
          <p:nvPr>
            <p:extLst>
              <p:ext uri="{D42A27DB-BD31-4B8C-83A1-F6EECF244321}">
                <p14:modId xmlns:p14="http://schemas.microsoft.com/office/powerpoint/2010/main" val="3468198300"/>
              </p:ext>
            </p:extLst>
          </p:nvPr>
        </p:nvGraphicFramePr>
        <p:xfrm>
          <a:off x="2204543" y="1683749"/>
          <a:ext cx="20002118" cy="1034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4F0821-9212-FA4C-52FE-79357E14EB2C}"/>
              </a:ext>
            </a:extLst>
          </p:cNvPr>
          <p:cNvSpPr txBox="1"/>
          <p:nvPr/>
        </p:nvSpPr>
        <p:spPr>
          <a:xfrm>
            <a:off x="2655202" y="1683749"/>
            <a:ext cx="191008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rtl="0">
              <a:defRPr sz="5000" b="0" i="0" u="none" strike="noStrike" kern="1200" baseline="0">
                <a:solidFill>
                  <a:srgbClr val="000000"/>
                </a:solidFill>
                <a:latin typeface="Graphik"/>
                <a:ea typeface="+mn-ea"/>
                <a:cs typeface="+mn-cs"/>
              </a:defRPr>
            </a:pPr>
            <a:r>
              <a:rPr lang="en-US" sz="4800" b="0" i="0" u="none" strike="noStrike" dirty="0">
                <a:solidFill>
                  <a:srgbClr val="000000"/>
                </a:solidFill>
                <a:latin typeface="Graphik"/>
              </a:rPr>
              <a:t>Occurrence of “Item Response Theory” in Publications on Psychological Assessment with Tests (De Boeck, 2018)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4B94-4A2A-74DE-1330-01EC3D4C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53F4A20-8BB3-98AC-01AF-8111B7E2A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98425859-D005-9E6E-8546-5D406D3DB79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3D0FC6F4-1A04-7D38-06E9-11ABC2D7A87B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5057DE93-2372-283E-105C-703864F8E3E2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667F3A81-53E1-C369-25BF-40677DAC34A2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677ED90-CA60-5830-F1DD-67F2ADA1A37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A1B619E-F976-A06A-B8B9-F4A622F90C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36393C84-48E5-6754-470B-1C6EB4B5BD4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C4C544B-F419-E4D6-1574-2F1E9D80C14F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0E24C0F1-79C6-FD93-795F-B0914FBCA0A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68AF152-EF4E-9E8B-624E-7ECD7D35DF7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6ACB4D3-9FC5-A473-DA7E-F87FA37082D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208468C7-CA57-96A3-CB5F-65F35D041177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A334746-8271-E1E9-3A08-7095D42320BC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1C30DFF6-6DE2-0AAC-11AB-7373ABA56CD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A7FCA10-F3E2-D03C-02B3-EC20C2397FC2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6683950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F3F6-62CE-3FBD-4156-231DCB54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440B4871-37FA-8569-AB0D-8ED9DF1C3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18D256F4-64C3-D798-015B-478C1D9628FF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D7C11219-2D47-B003-8FFC-79DC4C39894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37F8029-7B39-8D63-0949-F26B2701F75A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EC077D62-9093-3733-7407-AA878F7A0F5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E8841785-2DE6-4B18-C063-C98896CCA3A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806EEB9-55A5-9507-E30D-525CE7E87160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827DA8F-A42F-05B0-B718-D909C3CBB03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CBCB6D0-3EFF-B671-27C7-6C5896756CA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198B0D4C-1348-7430-F848-B56C025399E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A1A2F6F-2A71-EEC4-2DAC-7199C7F564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72EFDDB-41B9-C024-BDD8-8FB2A536EB1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9DDC98E-84F4-88BC-7F38-DC89338B4745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02BD0EA9-9D8E-7FC1-782F-4EC44D89BF3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8866AB6-7124-CC0C-2AB7-6755EA8E79C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96C15538-AE4A-7A02-4AA1-D9C15A453CA7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4AFA4D96-F1FF-672C-09E9-2487618CFE51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750CCE18-70CC-935A-EDF8-463FAE2BEE2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F7472A6C-65C4-A270-B441-44E587FB1921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0A2D7FC2-79F4-3B6E-DC13-4A0247B0557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983245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CB03-0D12-678A-367F-76F504CE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A8B89D43-6A79-914D-94E2-F2FE4E139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408C66F4-36B0-0FAD-F5F6-219A70D519A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B95DF40C-FBB2-4995-E91C-72872AC97F1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3B83725-9904-0D83-6217-E30F130C3F5B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7D0BA959-AF3C-4581-DFDF-6720117C0590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6443E42-CEE6-F09E-BE1C-0887F892DADD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FC7DC6D0-3E9E-0E02-B410-C51DE498CEE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AD300EAF-573C-5AC4-DBC6-CFEC7A9212C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0111A180-1972-95F3-E7E6-532DCDD85526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B9701A-3208-6840-F946-82CD554AC9CF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0C258641-AAD9-DC70-0FF4-2625FF7DDF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5186649-397E-53D0-2CD6-0DB5F913FB9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54BA49E-144F-828F-6179-625DC042309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B8D9AB94-4791-92CA-DC24-B1EE27325C4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24EAA56-0A86-68E2-8EEA-65746D172EA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DC2E657A-7A1D-3C89-588A-A16FB20462D9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236F3E04-90AC-7CC3-0BF8-8981924BF31C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8F0C45E1-1DBF-A2F4-6F34-424BD99A516A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/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581F1770-4CAC-09C4-4F12-8B477402C5AF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58B630FC-792A-CD85-1D37-7BE6B035C1F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5721267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Notes and generalities about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Notes and generalities about IRT</a:t>
            </a:r>
          </a:p>
        </p:txBody>
      </p:sp>
      <p:sp>
        <p:nvSpPr>
          <p:cNvPr id="749" name="(useful for later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(useful for later)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0" name="Person attributes are noted  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Person attributes are noted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 b="1"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is assumed to be </a:t>
                </a:r>
                <a:r>
                  <a:t>drawn from a standard normal (“z”) distribution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 (in general).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Reliability/standard errors</a:t>
                </a:r>
                <a:r>
                  <a:t> of measurement are studied as a function of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(and of the items taken by that person, if variable).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Since IRT works at the item response level: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handles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missing data</a:t>
                </a:r>
                <a:r>
                  <a:t> by design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allows matrix sampling, computer-adaptive testing, etc.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allows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different response formats</a:t>
                </a:r>
                <a:r>
                  <a:t> within a test.</a:t>
                </a:r>
              </a:p>
            </p:txBody>
          </p:sp>
        </mc:Choice>
        <mc:Fallback>
          <p:sp>
            <p:nvSpPr>
              <p:cNvPr id="750" name="Person attributes are note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510" t="-1054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Accommodating non-standard format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Accommodating non-standard formats:</a:t>
            </a:r>
          </a:p>
          <a:p>
            <a:pPr>
              <a:defRPr sz="8000" spc="-239"/>
            </a:pPr>
            <a:r>
              <a:t>Generalized models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Two jellyfish against a blue background" descr="Two jellyfish against a blue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1464025" y="1477228"/>
            <a:ext cx="12773015" cy="10761515"/>
          </a:xfrm>
          <a:prstGeom prst="rect">
            <a:avLst/>
          </a:prstGeom>
        </p:spPr>
      </p:pic>
      <p:sp>
        <p:nvSpPr>
          <p:cNvPr id="757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58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9" name="Mellenberg (199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Mellenberg (1994)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2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3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7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Oval"/>
          <p:cNvSpPr/>
          <p:nvPr/>
        </p:nvSpPr>
        <p:spPr>
          <a:xfrm>
            <a:off x="21536181" y="2856489"/>
            <a:ext cx="2384188" cy="1238523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1" name="Classical test theory models"/>
          <p:cNvSpPr/>
          <p:nvPr/>
        </p:nvSpPr>
        <p:spPr>
          <a:xfrm>
            <a:off x="19985063" y="4060645"/>
            <a:ext cx="3463986" cy="191186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models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74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5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7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Oval"/>
          <p:cNvSpPr/>
          <p:nvPr/>
        </p:nvSpPr>
        <p:spPr>
          <a:xfrm>
            <a:off x="21513178" y="3776640"/>
            <a:ext cx="2384188" cy="1238522"/>
          </a:xfrm>
          <a:prstGeom prst="ellipse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8" name="“Common” IRT models"/>
          <p:cNvSpPr/>
          <p:nvPr/>
        </p:nvSpPr>
        <p:spPr>
          <a:xfrm>
            <a:off x="20491146" y="5004923"/>
            <a:ext cx="3463985" cy="191186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“Common” IRT models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Modern test theory as an </a:t>
            </a:r>
            <a:r>
              <a:rPr dirty="0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81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2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8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Oval"/>
          <p:cNvSpPr/>
          <p:nvPr/>
        </p:nvSpPr>
        <p:spPr>
          <a:xfrm>
            <a:off x="21766218" y="5294889"/>
            <a:ext cx="1942354" cy="896252"/>
          </a:xfrm>
          <a:prstGeom prst="ellipse">
            <a:avLst/>
          </a:prstGeom>
          <a:ln w="127000">
            <a:solidFill>
              <a:schemeClr val="accent3">
                <a:hueOff val="552055"/>
                <a:lumOff val="-12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85" name="…and more !"/>
          <p:cNvSpPr/>
          <p:nvPr/>
        </p:nvSpPr>
        <p:spPr>
          <a:xfrm>
            <a:off x="20491146" y="6155111"/>
            <a:ext cx="3463985" cy="1911861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…and more 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78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79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0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81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82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>
              <a:alpha val="97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83" name="Connection Line"/>
          <p:cNvCxnSpPr>
            <a:cxnSpLocks/>
            <a:stCxn id="282" idx="3"/>
            <a:endCxn id="284" idx="1"/>
          </p:cNvCxnSpPr>
          <p:nvPr/>
        </p:nvCxnSpPr>
        <p:spPr>
          <a:xfrm>
            <a:off x="13176499" y="11753364"/>
            <a:ext cx="1820486" cy="0"/>
          </a:xfrm>
          <a:prstGeom prst="straightConnector1">
            <a:avLst/>
          </a:prstGeom>
          <a:ln w="127000">
            <a:solidFill>
              <a:schemeClr val="accent6">
                <a:alpha val="9869"/>
              </a:schemeClr>
            </a:solidFill>
            <a:miter lim="400000"/>
            <a:tailEnd type="triangle"/>
          </a:ln>
        </p:spPr>
      </p:cxnSp>
      <p:sp>
        <p:nvSpPr>
          <p:cNvPr id="284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  <a:alpha val="9721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  <a:alpha val="972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Example : Modeling fluency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: Modeling fluency scores</a:t>
            </a:r>
          </a:p>
        </p:txBody>
      </p:sp>
      <p:sp>
        <p:nvSpPr>
          <p:cNvPr id="788" name="(Myszkowski &amp; Storme, 2021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2021, 2025)</a:t>
            </a:r>
          </a:p>
        </p:txBody>
      </p:sp>
      <p:sp>
        <p:nvSpPr>
          <p:cNvPr id="789" name="Development of the 2-parameter Poisson counts model (2PPCM; Myszkowski &amp; Storme, 2021) for fluency test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514095" indent="-514095" defTabSz="2243327">
              <a:spcBef>
                <a:spcPts val="2200"/>
              </a:spcBef>
              <a:defRPr sz="4416"/>
            </a:pPr>
            <a:r>
              <a:t>Development of the 2-parameter Poisson counts model (2PPCM; Myszkowski &amp; Storme, 2021) for fluency tests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…and its estimation in a Bayesian multilevel regression framework in R and Stan (Myszkowski &amp; Storme, 2025)</a:t>
            </a:r>
          </a:p>
          <a:p>
            <a:pPr marL="514095" indent="-514095" defTabSz="2243327">
              <a:spcBef>
                <a:spcPts val="2200"/>
              </a:spcBef>
              <a:defRPr sz="4416"/>
            </a:pPr>
            <a:r>
              <a:t>Re-analysis of divergent thinking fluency data (from Silvia et al. 2008; Forthmann et al., 2019)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Alternate uses (e.g., “uses of a brick” 🧱)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Instances (e.g., “things that make a noise” 🔊)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Consequences (e.g., “if people no longer had to sleep” 💤)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99" y="2133305"/>
            <a:ext cx="18583802" cy="9449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riangle"/>
          <p:cNvSpPr/>
          <p:nvPr/>
        </p:nvSpPr>
        <p:spPr>
          <a:xfrm rot="14520963">
            <a:off x="10567017" y="-619944"/>
            <a:ext cx="5755667" cy="15831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>
              <a:satOff val="15236"/>
              <a:lumOff val="17673"/>
              <a:alpha val="13454"/>
            </a:schemeClr>
          </a:solidFill>
          <a:ln w="88900">
            <a:solidFill>
              <a:schemeClr val="accent6">
                <a:hueOff val="-108860"/>
                <a:satOff val="4467"/>
                <a:lumOff val="-12874"/>
                <a:alpha val="134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How do we account for these specificit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account for these specificities?</a:t>
            </a:r>
          </a:p>
        </p:txBody>
      </p:sp>
      <p:sp>
        <p:nvSpPr>
          <p:cNvPr id="8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Discrete responses with increasing variance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Discrete</a:t>
            </a:r>
            <a:r>
              <a:t> responses with increasing variance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Poisson</a:t>
            </a:r>
            <a:r>
              <a:t> distribution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Floor</a:t>
            </a:r>
            <a:r>
              <a:t> effect at 0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Exponential</a:t>
            </a:r>
            <a:r>
              <a:t> response function (i.e. logarithmic link)</a:t>
            </a:r>
          </a:p>
          <a:p>
            <a:r>
              <a:t>…and the typical components of an item response model: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Item effects</a:t>
            </a:r>
            <a:r>
              <a:t> : Difficulty and discrimination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Person effects</a:t>
            </a:r>
            <a:r>
              <a:t> : Person fluency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97" y="882475"/>
            <a:ext cx="18444806" cy="1195105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Myszkowski, 2025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2025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88" y="990147"/>
            <a:ext cx="14301185" cy="11735706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7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817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8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818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9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>
          <p:sp>
            <p:nvSpPr>
              <p:cNvPr id="819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0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820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1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Response by person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 to 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>
                  <a:solidFill>
                    <a:srgbClr val="000000">
                      <a:alpha val="10000"/>
                    </a:srgbClr>
                  </a:solidFill>
                </a:endParaRPr>
              </a:p>
            </p:txBody>
          </p:sp>
        </mc:Choice>
        <mc:Fallback>
          <p:sp>
            <p:nvSpPr>
              <p:cNvPr id="821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2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23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24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2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3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4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5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6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0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840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1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841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2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>
          <p:sp>
            <p:nvSpPr>
              <p:cNvPr id="842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3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843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4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844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5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46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47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5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6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7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8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9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3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863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4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864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5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 dirty="0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>
          <p:sp>
            <p:nvSpPr>
              <p:cNvPr id="865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6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866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7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867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8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8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69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70" name="pasted-movie.png" descr="pasted-movi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8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9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0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1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2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87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88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9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90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92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  <p:sp>
        <p:nvSpPr>
          <p:cNvPr id="293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91" name="Connection Line"/>
          <p:cNvCxnSpPr>
            <a:cxnSpLocks/>
            <a:endCxn id="292" idx="1"/>
          </p:cNvCxnSpPr>
          <p:nvPr/>
        </p:nvCxnSpPr>
        <p:spPr>
          <a:xfrm>
            <a:off x="13014251" y="11753364"/>
            <a:ext cx="1982734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6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886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7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887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8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>
          <p:sp>
            <p:nvSpPr>
              <p:cNvPr id="888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9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889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0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890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1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92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1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2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4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9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909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0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910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1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>
          <p:sp>
            <p:nvSpPr>
              <p:cNvPr id="911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2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912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3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913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4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15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16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5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7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8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2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932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3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933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4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>
          <p:sp>
            <p:nvSpPr>
              <p:cNvPr id="934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5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>
          <p:sp>
            <p:nvSpPr>
              <p:cNvPr id="935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6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936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7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38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39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7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8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9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0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1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5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>
          <p:sp>
            <p:nvSpPr>
              <p:cNvPr id="955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6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>
          <p:sp>
            <p:nvSpPr>
              <p:cNvPr id="956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7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>
          <p:sp>
            <p:nvSpPr>
              <p:cNvPr id="957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8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easiness</a:t>
                </a:r>
              </a:p>
            </p:txBody>
          </p:sp>
        </mc:Choice>
        <mc:Fallback>
          <p:sp>
            <p:nvSpPr>
              <p:cNvPr id="958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9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959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0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61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62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0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1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2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3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4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All the benefits of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the benefits of IRT</a:t>
            </a:r>
          </a:p>
        </p:txBody>
      </p:sp>
      <p:sp>
        <p:nvSpPr>
          <p:cNvPr id="1087" name="Unlocking the benefits of modern test theory for more tas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Unlocking the benefits of modern test theory for more tasks</a:t>
            </a:r>
          </a:p>
        </p:txBody>
      </p:sp>
      <p:sp>
        <p:nvSpPr>
          <p:cNvPr id="1088" name="Better account of reliability (Myszkowski &amp; Storme, 202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 account of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reliability</a:t>
            </a:r>
            <a:r>
              <a:t> (Myszkowski &amp; Storme, 2025)</a:t>
            </a:r>
          </a:p>
          <a:p>
            <a:r>
              <a:t>Gain in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accuracy</a:t>
            </a:r>
            <a:r>
              <a:t> from average scoring (Myszkowski, 2024)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Multidimensional</a:t>
            </a:r>
            <a:r>
              <a:t> extensions (Myszkowski &amp; Storme, 2021; Myszkowski, 2024)</a:t>
            </a:r>
          </a:p>
          <a:p>
            <a:r>
              <a:t>And other IRT things…</a:t>
            </a:r>
          </a:p>
          <a:p>
            <a:pPr lvl="1"/>
            <a:r>
              <a:t>missing data, matrix sampling, measurement invariance testing, optimal test assembly, computer adaptive testing, etc.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Boosting reliability with distracto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Boosting reliability with distractors:</a:t>
            </a:r>
          </a:p>
          <a:p>
            <a:pPr>
              <a:defRPr sz="8000" spc="-239"/>
            </a:pPr>
            <a:r>
              <a:t>Nested logit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2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6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137" name="Equally incorrect?"/>
          <p:cNvSpPr/>
          <p:nvPr/>
        </p:nvSpPr>
        <p:spPr>
          <a:xfrm>
            <a:off x="8406004" y="10915114"/>
            <a:ext cx="75719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Equally incorrect?</a:t>
            </a:r>
          </a:p>
        </p:txBody>
      </p:sp>
      <p:sp>
        <p:nvSpPr>
          <p:cNvPr id="1138" name="Line"/>
          <p:cNvSpPr/>
          <p:nvPr/>
        </p:nvSpPr>
        <p:spPr>
          <a:xfrm flipH="1" flipV="1">
            <a:off x="6480130" y="9207500"/>
            <a:ext cx="3746911" cy="2019147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9" name="Line"/>
          <p:cNvSpPr/>
          <p:nvPr/>
        </p:nvSpPr>
        <p:spPr>
          <a:xfrm flipH="1" flipV="1">
            <a:off x="8802330" y="9098290"/>
            <a:ext cx="1551711" cy="225535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0" name="Line"/>
          <p:cNvSpPr/>
          <p:nvPr/>
        </p:nvSpPr>
        <p:spPr>
          <a:xfrm flipH="1" flipV="1">
            <a:off x="11179730" y="8782804"/>
            <a:ext cx="80560" cy="2434085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1" name="Line"/>
          <p:cNvSpPr/>
          <p:nvPr/>
        </p:nvSpPr>
        <p:spPr>
          <a:xfrm flipV="1">
            <a:off x="14184145" y="9011971"/>
            <a:ext cx="1937230" cy="1937230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2" name="Line"/>
          <p:cNvSpPr/>
          <p:nvPr/>
        </p:nvSpPr>
        <p:spPr>
          <a:xfrm flipV="1">
            <a:off x="14690991" y="8885520"/>
            <a:ext cx="3828058" cy="2666429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245E-6B50-D31E-C289-B6556FD2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DCA19682-B376-4DE8-BE18-7CD09B315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1AAE1F73-BC1B-2B68-AA50-8EDC88E561A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EF71ABEE-164D-E591-C6F7-5BA4DFBA7891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CBEEA0D0-D1A5-B5CC-F3F7-4232FE5330A4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500FECE4-1046-578C-8897-9E5179D7C55C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68618E38-754E-55FF-A75C-575A7D842696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BFB961CA-6661-FD72-7E6C-4BEFF4851A6C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D3E23E66-DEC4-7317-E368-4C302325BEC3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ECE9762D-22FA-8242-24F8-6EC86DF7A73C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C98CA58-E846-EB8D-1B52-4B689B148C7F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35F94C50-012D-F01A-1315-15873D77799F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10E10088-273B-DBD4-C709-1E860EC87D94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ED234C3F-4091-95AF-3222-8EA8582E2AF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671EE1D-4EF9-B89D-C8EA-FD219AF8FB7B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6DF189FF-8E81-D8DD-A722-318C6C5CC5BC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F796BA01-AC4D-E18B-112B-E03C868A7783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A97B28D9-2523-B011-C495-D609E3ACFED2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F0B4F0C3-E59C-0B4B-4578-7000B15D45FA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55E993B2-5A5D-54E9-1EF6-6CB030CC462D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5F3686B1-0560-A34F-F57B-3B3A9080AFB3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08915ADF-7DCF-B9EE-EB57-851511A438EC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F7383428-B047-C3B7-5525-296387AA0E88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E958B289-055C-AD8A-C4DC-813B4B102602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16875829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oday’s pres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presentation</a:t>
            </a:r>
          </a:p>
        </p:txBody>
      </p:sp>
      <p:sp>
        <p:nvSpPr>
          <p:cNvPr id="303" name="Solving real-world challenges in psychological measur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85165">
              <a:defRPr sz="531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Solving real-world challenges in psychological measurement</a:t>
            </a:r>
          </a:p>
        </p:txBody>
      </p:sp>
      <p:sp>
        <p:nvSpPr>
          <p:cNvPr id="304" name="A primer on modern test theory: More than a set of ru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889000" indent="-889000">
              <a:buClrTx/>
              <a:buAutoNum type="arabicPeriod"/>
            </a:pPr>
            <a:r>
              <a:rPr sz="5400" dirty="0"/>
              <a:t>A primer on modern test theory: More than a set of rules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Accommodating non-standard formats: Generalized models 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Boosting reliability with distractors: Nested logit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Disentangling response processes: IRTree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Going beyond answers: Joint hierarchical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Conclusions and upcoming plans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CF24-0D70-C5C0-7FB6-9D4DDBC1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4EA37696-E848-8364-9991-B4C1CD6E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FF52FB18-45C7-6B68-89AC-FCAE6647A2C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75619210-9D09-3F59-5CDD-800ED153E930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9E19E436-2E71-ADAC-802D-96478292C779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23AA98C1-FCAB-058F-9271-7613F42EAC7B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A820BD44-41A1-2E5F-E391-28084FB5B901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80D145C4-1E93-B17F-32B6-85CE4ECB6CE2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801DAE9E-BD2C-EAA7-D438-A234900D5FB0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4450DC84-288F-0FDD-FE6B-239F156FFA8D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9D4B736-9AB2-0FE9-10D6-BCCC59AA34E2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BF34E9FD-4BD7-F47C-5CCC-09E7712C6137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F69FE24D-8FA6-842B-D8A4-FF2DEB6E86FE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633C3D1F-E76E-8B2B-4FEA-85DC03D8DE7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F82ADAD-D4CB-AEC0-39FA-04853F61E6E7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A8E23A6B-4649-49CC-631F-06F5F904DD94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A0E94478-B7F7-413F-E29A-2532DE792A9A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45B1446F-CCCE-FF34-F4CC-D483765C7A51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5C042B80-DA48-7993-67E5-508923655E59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C7C3D566-14C1-CA66-65AA-3AFF0DD25842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C8AD5215-23DF-F68F-8C08-8B5F3093A3AC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1C9111F2-2D72-1270-8F64-CB664F272100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6E79F110-2DEA-95AC-2C78-62F2D75EC0A1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80FD75EA-5D0E-30C4-908C-34C7C812F304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20532641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s (1)">
            <a:extLst>
              <a:ext uri="{FF2B5EF4-FFF2-40B4-BE49-F238E27FC236}">
                <a16:creationId xmlns:a16="http://schemas.microsoft.com/office/drawing/2014/main" id="{ED9BE3A6-40B1-32FB-54CA-A953AF2D91C2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68" name="From categorical to bin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6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0" name="Correct"/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72" name="Distractor 1"/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74" name="Fail (0)"/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sp>
        <p:nvSpPr>
          <p:cNvPr id="1175" name="Distractor 2"/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76" name="Distractor 3"/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77" name="Distractor 4"/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Distractor 4</a:t>
            </a:r>
          </a:p>
        </p:txBody>
      </p:sp>
      <p:cxnSp>
        <p:nvCxnSpPr>
          <p:cNvPr id="1178" name="Connection Line"/>
          <p:cNvCxnSpPr>
            <a:cxnSpLocks/>
            <a:stCxn id="1170" idx="0"/>
          </p:cNvCxnSpPr>
          <p:nvPr/>
        </p:nvCxnSpPr>
        <p:spPr>
          <a:xfrm flipV="1">
            <a:off x="3107290" y="5078190"/>
            <a:ext cx="55795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79" name="Connection Line"/>
          <p:cNvCxnSpPr>
            <a:cxnSpLocks/>
            <a:stCxn id="1172" idx="0"/>
            <a:endCxn id="1191" idx="2"/>
          </p:cNvCxnSpPr>
          <p:nvPr/>
        </p:nvCxnSpPr>
        <p:spPr>
          <a:xfrm flipV="1">
            <a:off x="6783706" y="7006779"/>
            <a:ext cx="6917147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0" name="Connection Line"/>
          <p:cNvCxnSpPr>
            <a:cxnSpLocks/>
            <a:stCxn id="1175" idx="0"/>
            <a:endCxn id="1191" idx="2"/>
          </p:cNvCxnSpPr>
          <p:nvPr/>
        </p:nvCxnSpPr>
        <p:spPr>
          <a:xfrm flipV="1">
            <a:off x="10460121" y="7006779"/>
            <a:ext cx="3240732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1" name="Connection Line"/>
          <p:cNvCxnSpPr>
            <a:cxnSpLocks/>
            <a:stCxn id="1176" idx="0"/>
            <a:endCxn id="1191" idx="2"/>
          </p:cNvCxnSpPr>
          <p:nvPr/>
        </p:nvCxnSpPr>
        <p:spPr>
          <a:xfrm flipH="1" flipV="1">
            <a:off x="13700853" y="7006779"/>
            <a:ext cx="435684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2" name="Connection Line"/>
          <p:cNvCxnSpPr>
            <a:cxnSpLocks/>
            <a:stCxn id="1177" idx="0"/>
            <a:endCxn id="1191" idx="2"/>
          </p:cNvCxnSpPr>
          <p:nvPr/>
        </p:nvCxnSpPr>
        <p:spPr>
          <a:xfrm flipH="1" flipV="1">
            <a:off x="13700853" y="7006779"/>
            <a:ext cx="4112100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3" name="Connection Line"/>
          <p:cNvCxnSpPr>
            <a:cxnSpLocks/>
            <a:stCxn id="1174" idx="1"/>
            <a:endCxn id="1172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4" name="Connection Line"/>
          <p:cNvCxnSpPr>
            <a:cxnSpLocks/>
            <a:endCxn id="1177" idx="2"/>
          </p:cNvCxnSpPr>
          <p:nvPr/>
        </p:nvCxnSpPr>
        <p:spPr>
          <a:xfrm flipV="1">
            <a:off x="15284981" y="9246328"/>
            <a:ext cx="252797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5" name="Connection Line"/>
          <p:cNvCxnSpPr>
            <a:cxnSpLocks/>
            <a:stCxn id="1174" idx="0"/>
            <a:endCxn id="1176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6" name="Connection Line"/>
          <p:cNvCxnSpPr>
            <a:cxnSpLocks/>
            <a:endCxn id="1175" idx="2"/>
          </p:cNvCxnSpPr>
          <p:nvPr/>
        </p:nvCxnSpPr>
        <p:spPr>
          <a:xfrm flipH="1" flipV="1">
            <a:off x="10460121" y="9246328"/>
            <a:ext cx="2412778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7" name="Connection Line"/>
          <p:cNvCxnSpPr>
            <a:cxnSpLocks/>
            <a:endCxn id="1170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88" name="Distractor 5"/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189" name="Connection Line"/>
          <p:cNvCxnSpPr>
            <a:cxnSpLocks/>
            <a:stCxn id="1174" idx="3"/>
            <a:endCxn id="1188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90" name="Connection Line"/>
          <p:cNvCxnSpPr>
            <a:cxnSpLocks/>
            <a:stCxn id="1188" idx="0"/>
            <a:endCxn id="1191" idx="2"/>
          </p:cNvCxnSpPr>
          <p:nvPr/>
        </p:nvCxnSpPr>
        <p:spPr>
          <a:xfrm flipH="1" flipV="1">
            <a:off x="13700853" y="7006779"/>
            <a:ext cx="7575858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sp>
        <p:nvSpPr>
          <p:cNvPr id="1191" name="Guessing"/>
          <p:cNvSpPr/>
          <p:nvPr/>
        </p:nvSpPr>
        <p:spPr>
          <a:xfrm>
            <a:off x="8065853" y="5736778"/>
            <a:ext cx="11269999" cy="1270001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Guessing</a:t>
            </a:r>
          </a:p>
        </p:txBody>
      </p:sp>
      <p:cxnSp>
        <p:nvCxnSpPr>
          <p:cNvPr id="1192" name="Connection Line"/>
          <p:cNvCxnSpPr>
            <a:cxnSpLocks/>
            <a:endCxn id="1191" idx="2"/>
          </p:cNvCxnSpPr>
          <p:nvPr/>
        </p:nvCxnSpPr>
        <p:spPr>
          <a:xfrm flipV="1">
            <a:off x="4402667" y="7006779"/>
            <a:ext cx="9298186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93" name="Connection Line"/>
          <p:cNvCxnSpPr>
            <a:cxnSpLocks/>
            <a:stCxn id="1191" idx="0"/>
            <a:endCxn id="1171" idx="2"/>
          </p:cNvCxnSpPr>
          <p:nvPr/>
        </p:nvCxnSpPr>
        <p:spPr>
          <a:xfrm flipH="1" flipV="1">
            <a:off x="12192001" y="5078190"/>
            <a:ext cx="1508852" cy="65858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71" name="Problem-solving"/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4958-2948-FABF-FCD0-7DB4953F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410F8FD9-9955-A523-CE29-CB7654637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24D03F4-DB0C-AFB8-109E-B2BFF43A342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CF8B8B96-7CFB-3B76-3D5D-EA7B8C7A9A52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6636EA04-2D76-9F3F-996A-5D100BCBC7A3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8854995D-83BD-59C6-1DEB-DD2EC5EF5613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EE6B646F-3E06-ECE1-C7D9-AC1BB7C37B0B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B31BF8DF-60C2-917D-4CA3-315C40C0B8EB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62138CD8-3323-DBAA-0EE3-8BFDBB4A6F90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F7F93E08-CDD1-EF42-A3FD-5C954F42D2FD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53C91668-3F48-5F18-A5D1-F7E260F682C3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3A7E387E-F7F9-C9D9-91B2-EF357142CA11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EDBC2AAD-0BD9-12F5-8E3F-A9161C905259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3D97280-89DB-01B5-CC2E-99E6F4BF2BDC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5DDABF6-EEB0-F5F2-4696-3FB0A076EDCA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90B6BC6C-B3E1-F244-002B-D6C3EF249E8A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FB7ED943-D617-03A7-DA4E-10AB151A05F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765B0672-7873-3648-B637-7B9BC66B90F7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7BC78E2E-2D25-0687-C57E-9ED4BD3D617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6EE19FE9-134C-0811-20F5-BB8213A2ACCB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809D2F7-E54B-F81F-140D-42EF5DE4C46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C81F0D4-FA08-6F30-42DF-E95ADAE8BF06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E407A14E-6C11-F5C6-1E85-D6F0A02152E1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32862290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2545-E110-5126-9419-4D729AED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287CD28-A17A-F336-DD17-D78C47ACD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CF56879-AB4C-CA47-059B-E29FCA7B77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E461072B-F342-8A0B-2194-62AC93DBFDBD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5E88AC45-CB5C-7327-06B6-A666F2F9F06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4456EDD7-0E90-EF1B-5A0E-5B76D2EFDB61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7D64ADF-A320-B8D9-1F52-DFD7B37BDC20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FE6C1F7-A748-8030-E2B0-ED40B8E05061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8B0F2620-7C95-41D0-9199-6F0FD461042E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ADD89CF0-30E2-2D80-E055-59C6001AB3E6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F222A8-4CBE-E54E-AAED-235B122323A1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290FF956-2D93-F680-A28B-265310B2407C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8E09AAC0-77BB-616C-772F-F348ECD93CF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A5E82AC3-2576-C954-6A95-358A5B81CAE4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D9B69B09-C925-0342-C2BA-F9F721C6AB2D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C63632C-0D58-A9B0-0222-701CA43E37C7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5B4FF00E-F776-4DB9-8AF0-911131E0611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44A671-E83D-DB55-2019-808A10180BF9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B5101202-3861-EBD3-23A2-3F9B75285819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BB7C4F53-DDCF-848F-7445-5DFEE6CBE00D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1FE8879-03F3-D94B-6576-EBEDB33AEB91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1094D67-E504-F984-F903-EEC19CAB9027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1F792057-1F69-BF3A-3937-4828C127878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78204014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F9CA-F3EC-4E09-623D-6B8DCE94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CD5D887-B426-0483-0B3F-0BBCF142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54645676-A367-EBD2-30DE-564C4A523A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01038101-0271-A2A0-3E05-400B5072E34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A22114FB-3AFE-8B9B-2881-B458AE002F34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ED28CF9-6302-9833-5B1D-0D14A2D1FEFD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A0D8C4FF-1527-5026-2BC0-20E5055D1122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DA041663-436E-38AB-7F43-35529D118FDD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A819C44-0561-13DC-8BCD-8C4FACC44836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E3696377-720F-0AF4-D8B6-D225AE75B5B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3F68236-EE3A-C9D1-1BB8-4EBBB6A5CACD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B07CDC8-2F18-0803-F43A-ED178C4E9AB7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24F881CC-836C-4CA8-409A-E09A7A13A4BB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86E0B6E3-C29B-879C-8110-137AF3DAA11D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5805264E-7EE0-9569-5F7C-C47EA8FFE5E6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DA01A5D5-ABFA-F7E4-EA6B-1B62E06B8B13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DFE531F0-6C12-B88C-3BD8-6F1BEEE36AF4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ECC416-35D9-13D5-00EF-4393DA329B61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C52A1C74-9728-B52D-0600-AA47DD91D012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8DB1DCBE-AA9A-E27F-A770-6DA4C70020C7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F418BBA1-4A33-D7D5-1D45-724B65D5A127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CB6F4FC6-834A-06FC-D153-D2B110CC3245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F6B229BE-EEF7-A3C9-6E15-9F6C3874157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64253519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A100-2E49-7642-3E24-40D844C0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A31B60B9-1234-764A-B773-2D494CE06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9F3ADC6-7CF4-6FEE-C414-B62BB99AAF3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9E739586-FA81-A6EA-2DFA-8C185F509083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DE106588-BF2E-7641-2571-EDF15623ACE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783164F4-C4E9-AF84-E024-C903142D3185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8611506-6C6A-16E0-D7C3-0C3DE144332A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02A6A27-06A4-6F17-9CEB-E73B70557C3C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EF127E7-4B3A-E5F6-525B-EF74AFB95F6F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C814C437-6618-9A76-A9B9-B5149E26B0F1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2B739A-176E-4A4C-2548-5C4B9E2B6895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A3D2A936-3C3A-88D5-FB79-640D49F454AB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4542B5DC-BA7C-1FA6-A31C-E6C6CE1D4618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6751D09B-CB58-7449-88D4-AED9CBD62759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2DE1955B-7BCE-F19A-6553-4321A3495B03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29274739-5E06-66EE-7CD6-D71DDB37B8A6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396D9639-32A5-3B99-3AB7-174D28AA4A4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DE20867D-CA54-E9E7-6685-2E8C9142E2C4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436D551C-8978-80F4-894D-3613A1EEEBD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C7E507A3-9D78-2E88-6EB6-6FA5426610FA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A50C84C1-698D-1DD9-92DD-BCDEE1156D23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0E62AD6B-DA05-CA01-08C9-451F8B0E9918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1F02DD33-5BE9-C90D-E1BE-047DB7AD0783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92C2C587-730C-F899-4F7F-6AC60ACA098C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900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D362970-E21F-D616-E9A0-F6C5E3152F9B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1270DA8B-BB2C-F486-423F-1A8E8C0C2871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238918DC-6A13-A85A-1BE6-68E2D47C9190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42821287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C0DC-0FB2-993C-38AA-4DF5F8D2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1561E9CD-DC02-4AD7-0E26-8FD59A39B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0DCEA4F-980B-70A7-7890-1CDADD9ED13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1BDD4F39-FA12-1CDB-6C00-552FFE94857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0F4646D9-040C-F9ED-D42E-0245CE53A938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0194141-E1F8-0222-6C61-3221E4ABDF68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9FB006EF-F114-FFC1-5DE2-AF4FE4BE05C3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038F6032-93FD-E81D-75E4-7AC914292BA3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F0859744-066F-D71A-D2DA-451AAF255E64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B84E262D-74C4-74AA-F8C5-5D207B0D160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71AB8186-8149-7352-1766-F472F0104882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1D4ADC7-54FD-9B1C-CF7C-4C222A88E7B6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9A6FAC67-EFF6-9FB7-6727-2C5D67A6D03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B59EBC2-6909-9846-5401-610F2E712E8E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0353FE5-5F30-8D84-CB95-79E0E867C275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64504A3-031B-11A5-00D3-736C00934B4F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1C1A3AE0-6FAD-E1BD-F9DB-87FCBD4A788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E1DD8D1-9621-5DD9-B1F8-3CC341F8A935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941AFF8B-C7EE-3598-A304-B060374D22A4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0D64D350-F987-274B-87FB-669BC676A72C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2903DE5E-2EF6-673A-34D1-B5E94FEFC891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983442D0-D959-8492-F89B-9CC523C3404A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B4BA2065-40CD-4BF8-CFFE-910BDD8F61FC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A397ACE9-ED76-6220-84F2-543605A689EF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6BD4908-1334-E3D4-C249-C15D458618A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AF835FC8-5BD4-2DC7-C6A3-150F9511EAFA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5C377DD0-7E74-6E8E-8201-3D0C57C7FC35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20373943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Example 1 : Figural series completion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Figural series completion test</a:t>
            </a:r>
          </a:p>
        </p:txBody>
      </p:sp>
      <p:sp>
        <p:nvSpPr>
          <p:cNvPr id="1367" name="(Storme, Myszkowski, Baron &amp; Bernard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(Storme, Myszkowski, Baron &amp; Bernard, 2020)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8" name="Figural series completion test from an online assessment company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Figural series completion test from an online assessment company</a:t>
                </a:r>
              </a:p>
              <a:p>
                <a:r>
                  <a:t>2949 voluntary adult respondents (enrolled on website)</a:t>
                </a:r>
              </a:p>
              <a:p>
                <a:r>
                  <a:t>Binary IRT models + Categorical IRT models estimated in R package “mirt” (Chalmers, 2012) 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≈+.15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>
          <p:sp>
            <p:nvSpPr>
              <p:cNvPr id="1368" name="Figural series completion test from an online assessment compan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8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98" y="1323850"/>
            <a:ext cx="16917404" cy="11068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734020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2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 primer on modern test theory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 primer on modern test theory: </a:t>
            </a:r>
          </a:p>
          <a:p>
            <a:pPr>
              <a:defRPr sz="8000" spc="-239"/>
            </a:pPr>
            <a:r>
              <a:t>More than a set of rules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36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7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42" name="A “better” distractor choice ?"/>
          <p:cNvSpPr txBox="1"/>
          <p:nvPr/>
        </p:nvSpPr>
        <p:spPr>
          <a:xfrm>
            <a:off x="11066128" y="8781474"/>
            <a:ext cx="80750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 “better” distractor choice ?</a:t>
            </a:r>
          </a:p>
        </p:txBody>
      </p:sp>
      <p:sp>
        <p:nvSpPr>
          <p:cNvPr id="1343" name="A “worse”…"/>
          <p:cNvSpPr txBox="1"/>
          <p:nvPr/>
        </p:nvSpPr>
        <p:spPr>
          <a:xfrm>
            <a:off x="1481538" y="6209666"/>
            <a:ext cx="518373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chemeClr val="accent1"/>
                </a:solidFill>
              </a:defRPr>
            </a:pPr>
            <a:r>
              <a:t>A “worse”</a:t>
            </a:r>
          </a:p>
          <a:p>
            <a:pPr algn="ctr">
              <a:defRPr>
                <a:solidFill>
                  <a:schemeClr val="accent1"/>
                </a:solidFill>
              </a:defRPr>
            </a:pPr>
            <a:r>
              <a:t>distractor choice ?</a:t>
            </a:r>
          </a:p>
        </p:txBody>
      </p:sp>
      <p:sp>
        <p:nvSpPr>
          <p:cNvPr id="1344" name="(Rarely picked)"/>
          <p:cNvSpPr txBox="1"/>
          <p:nvPr/>
        </p:nvSpPr>
        <p:spPr>
          <a:xfrm>
            <a:off x="1602682" y="11353184"/>
            <a:ext cx="420532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>
                <a:solidFill>
                  <a:srgbClr val="5E5E5E"/>
                </a:solidFill>
              </a:defRPr>
            </a:lvl1pPr>
          </a:lstStyle>
          <a:p>
            <a:r>
              <a:t>(Rarely picked)</a:t>
            </a:r>
          </a:p>
        </p:txBody>
      </p:sp>
      <p:sp>
        <p:nvSpPr>
          <p:cNvPr id="1345" name="Line"/>
          <p:cNvSpPr/>
          <p:nvPr/>
        </p:nvSpPr>
        <p:spPr>
          <a:xfrm>
            <a:off x="6119938" y="11510333"/>
            <a:ext cx="1888847" cy="1"/>
          </a:xfrm>
          <a:prstGeom prst="line">
            <a:avLst/>
          </a:prstGeom>
          <a:ln w="88900">
            <a:solidFill>
              <a:srgbClr val="725B9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6" name="Line"/>
          <p:cNvSpPr/>
          <p:nvPr/>
        </p:nvSpPr>
        <p:spPr>
          <a:xfrm>
            <a:off x="6119938" y="11823084"/>
            <a:ext cx="1888847" cy="1"/>
          </a:xfrm>
          <a:prstGeom prst="line">
            <a:avLst/>
          </a:prstGeom>
          <a:ln w="889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>
            <a:off x="6119938" y="12099673"/>
            <a:ext cx="1888847" cy="1"/>
          </a:xfrm>
          <a:prstGeom prst="line">
            <a:avLst/>
          </a:prstGeom>
          <a:ln w="88900">
            <a:solidFill>
              <a:schemeClr val="accent5">
                <a:satOff val="7775"/>
                <a:lumOff val="-2385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49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1" name="Line"/>
          <p:cNvSpPr/>
          <p:nvPr/>
        </p:nvSpPr>
        <p:spPr>
          <a:xfrm flipH="1">
            <a:off x="10440494" y="5447555"/>
            <a:ext cx="704643" cy="5444563"/>
          </a:xfrm>
          <a:prstGeom prst="line">
            <a:avLst/>
          </a:prstGeom>
          <a:ln w="889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2" name="Line"/>
          <p:cNvSpPr/>
          <p:nvPr/>
        </p:nvSpPr>
        <p:spPr>
          <a:xfrm>
            <a:off x="7492357" y="5430482"/>
            <a:ext cx="722272" cy="437555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torme, Myszkowski, Baron &amp; Bernard, 2020"/>
          <p:cNvSpPr txBox="1"/>
          <p:nvPr/>
        </p:nvSpPr>
        <p:spPr>
          <a:xfrm>
            <a:off x="14040325" y="12283763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55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711994" y="1752481"/>
            <a:ext cx="22960011" cy="10211038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Rectangle"/>
          <p:cNvSpPr/>
          <p:nvPr/>
        </p:nvSpPr>
        <p:spPr>
          <a:xfrm>
            <a:off x="8512998" y="6887599"/>
            <a:ext cx="3738239" cy="4510371"/>
          </a:xfrm>
          <a:prstGeom prst="rect">
            <a:avLst/>
          </a:prstGeom>
          <a:ln w="190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357" name="🪃"/>
          <p:cNvSpPr txBox="1"/>
          <p:nvPr/>
        </p:nvSpPr>
        <p:spPr>
          <a:xfrm rot="16796369">
            <a:off x="2745581" y="3733356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8" name="🪃"/>
          <p:cNvSpPr txBox="1"/>
          <p:nvPr/>
        </p:nvSpPr>
        <p:spPr>
          <a:xfrm rot="437108">
            <a:off x="8617437" y="351495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9" name="🪃"/>
          <p:cNvSpPr txBox="1"/>
          <p:nvPr/>
        </p:nvSpPr>
        <p:spPr>
          <a:xfrm rot="5268864">
            <a:off x="14909176" y="3515030"/>
            <a:ext cx="1225113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60" name="🪃"/>
          <p:cNvSpPr txBox="1"/>
          <p:nvPr/>
        </p:nvSpPr>
        <p:spPr>
          <a:xfrm rot="15084642">
            <a:off x="10192999" y="730336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pic>
        <p:nvPicPr>
          <p:cNvPr id="13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624" y="2818201"/>
            <a:ext cx="3284784" cy="4117546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Line"/>
          <p:cNvSpPr/>
          <p:nvPr/>
        </p:nvSpPr>
        <p:spPr>
          <a:xfrm flipV="1">
            <a:off x="16681236" y="4023863"/>
            <a:ext cx="3365022" cy="442060"/>
          </a:xfrm>
          <a:prstGeom prst="line">
            <a:avLst/>
          </a:prstGeom>
          <a:ln w="190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Example 2 : Progressive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Progressive Matrices</a:t>
            </a:r>
          </a:p>
        </p:txBody>
      </p:sp>
      <p:sp>
        <p:nvSpPr>
          <p:cNvPr id="1371" name="(Myszkowski &amp; Storme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2018)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2" name="Last Series of the Standard Progressive Matrices (Raven, 1941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Last Series of the Standard Progressive Matrices (Raven, 1941)</a:t>
                </a:r>
              </a:p>
              <a:p>
                <a:r>
                  <a:t>499 undergraduate students</a:t>
                </a:r>
              </a:p>
              <a:p>
                <a:r>
                  <a:t>Binary IRT models + Categorical IRT models estimated in R package “mirt” (Chalmers, 2012)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≈+.25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>
          <p:sp>
            <p:nvSpPr>
              <p:cNvPr id="1372" name="Last Series of the Standard Progressive Matrices (Raven, 1941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37242" y="1006206"/>
            <a:ext cx="11909516" cy="11703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Raven, 1941"/>
          <p:cNvSpPr txBox="1"/>
          <p:nvPr/>
        </p:nvSpPr>
        <p:spPr>
          <a:xfrm>
            <a:off x="14040325" y="12283764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Raven, 1941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11" y="808121"/>
            <a:ext cx="14981978" cy="10976223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  <p:extLst>
      <p:ext uri="{BB962C8B-B14F-4D97-AF65-F5344CB8AC3E}">
        <p14:creationId xmlns:p14="http://schemas.microsoft.com/office/powerpoint/2010/main" val="373270128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0" y="597711"/>
            <a:ext cx="17278400" cy="12520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asted-movie.png" descr="pasted-movie.png"/>
          <p:cNvPicPr>
            <a:picLocks noChangeAspect="1"/>
          </p:cNvPicPr>
          <p:nvPr/>
        </p:nvPicPr>
        <p:blipFill>
          <a:blip r:embed="rId2"/>
          <a:srcRect l="3881" t="1940" b="1940"/>
          <a:stretch>
            <a:fillRect/>
          </a:stretch>
        </p:blipFill>
        <p:spPr>
          <a:xfrm>
            <a:off x="4804436" y="3277496"/>
            <a:ext cx="29770473" cy="21572805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Line"/>
          <p:cNvSpPr/>
          <p:nvPr/>
        </p:nvSpPr>
        <p:spPr>
          <a:xfrm>
            <a:off x="9741325" y="6111464"/>
            <a:ext cx="145595" cy="1021561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2" name="Line"/>
          <p:cNvSpPr/>
          <p:nvPr/>
        </p:nvSpPr>
        <p:spPr>
          <a:xfrm flipH="1">
            <a:off x="7336711" y="5005114"/>
            <a:ext cx="869284" cy="869284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Extending respons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Extending response models</a:t>
            </a:r>
          </a:p>
        </p:txBody>
      </p:sp>
      <p:sp>
        <p:nvSpPr>
          <p:cNvPr id="1391" name="To maximize inform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To maximize information</a:t>
            </a:r>
          </a:p>
        </p:txBody>
      </p:sp>
      <p:sp>
        <p:nvSpPr>
          <p:cNvPr id="1392" name="By using distractor responses, we ca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using distractor responses, we can…</a:t>
            </a:r>
          </a:p>
          <a:p>
            <a:pPr lvl="1"/>
            <a:r>
              <a:t>Make tests more reliable at lower levels (great for shorter diagnostic tests)</a:t>
            </a:r>
          </a:p>
          <a:p>
            <a:pPr lvl="1"/>
            <a:r>
              <a:t>Identify distractors that might deserve partial credit</a:t>
            </a:r>
          </a:p>
          <a:p>
            <a:pPr lvl="1"/>
            <a:r>
              <a:t>Identify ambiguous items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Disentangling response process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Disentangling response processes:</a:t>
            </a:r>
          </a:p>
          <a:p>
            <a:pPr>
              <a:defRPr sz="8000" spc="-239"/>
            </a:pPr>
            <a:r>
              <a:t>IRTree models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09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0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pic>
        <p:nvPicPr>
          <p:cNvPr id="311" name="Line Line" descr="Line Line"/>
          <p:cNvPicPr>
            <a:picLocks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9995932" y="8449667"/>
            <a:ext cx="4392135" cy="76201"/>
          </a:xfrm>
          <a:prstGeom prst="rect">
            <a:avLst/>
          </a:prstGeom>
        </p:spPr>
      </p:pic>
      <p:sp>
        <p:nvSpPr>
          <p:cNvPr id="313" name="🔗"/>
          <p:cNvSpPr txBox="1"/>
          <p:nvPr/>
        </p:nvSpPr>
        <p:spPr>
          <a:xfrm>
            <a:off x="11772900" y="7982501"/>
            <a:ext cx="838200" cy="1010533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endParaRPr dirty="0"/>
          </a:p>
        </p:txBody>
      </p:sp>
      <p:sp>
        <p:nvSpPr>
          <p:cNvPr id="314" name="Observed item response…"/>
          <p:cNvSpPr/>
          <p:nvPr/>
        </p:nvSpPr>
        <p:spPr>
          <a:xfrm>
            <a:off x="14203328" y="6194510"/>
            <a:ext cx="7956494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15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Breaking down tes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down test responses</a:t>
            </a:r>
          </a:p>
        </p:txBody>
      </p:sp>
      <p:sp>
        <p:nvSpPr>
          <p:cNvPr id="1524" name="Response category 1"/>
          <p:cNvSpPr/>
          <p:nvPr/>
        </p:nvSpPr>
        <p:spPr>
          <a:xfrm>
            <a:off x="832840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1</a:t>
            </a:r>
          </a:p>
        </p:txBody>
      </p:sp>
      <p:sp>
        <p:nvSpPr>
          <p:cNvPr id="1525" name="Decision 1"/>
          <p:cNvSpPr/>
          <p:nvPr/>
        </p:nvSpPr>
        <p:spPr>
          <a:xfrm>
            <a:off x="10674125" y="3246974"/>
            <a:ext cx="3035751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1</a:t>
            </a:r>
          </a:p>
        </p:txBody>
      </p:sp>
      <p:sp>
        <p:nvSpPr>
          <p:cNvPr id="1526" name="Decision 2A"/>
          <p:cNvSpPr/>
          <p:nvPr/>
        </p:nvSpPr>
        <p:spPr>
          <a:xfrm>
            <a:off x="6660822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2A</a:t>
            </a:r>
          </a:p>
        </p:txBody>
      </p:sp>
      <p:sp>
        <p:nvSpPr>
          <p:cNvPr id="1527" name="Decision 2B"/>
          <p:cNvSpPr/>
          <p:nvPr/>
        </p:nvSpPr>
        <p:spPr>
          <a:xfrm>
            <a:off x="14687427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2B</a:t>
            </a:r>
          </a:p>
        </p:txBody>
      </p:sp>
      <p:cxnSp>
        <p:nvCxnSpPr>
          <p:cNvPr id="1528" name="Connection Line"/>
          <p:cNvCxnSpPr>
            <a:cxnSpLocks/>
            <a:stCxn id="1525" idx="2"/>
            <a:endCxn id="1526" idx="0"/>
          </p:cNvCxnSpPr>
          <p:nvPr/>
        </p:nvCxnSpPr>
        <p:spPr>
          <a:xfrm flipH="1">
            <a:off x="8178698" y="4516975"/>
            <a:ext cx="4013303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29" name="Connection Line"/>
          <p:cNvCxnSpPr>
            <a:cxnSpLocks/>
            <a:stCxn id="1525" idx="2"/>
            <a:endCxn id="1527" idx="0"/>
          </p:cNvCxnSpPr>
          <p:nvPr/>
        </p:nvCxnSpPr>
        <p:spPr>
          <a:xfrm>
            <a:off x="12192001" y="4516975"/>
            <a:ext cx="4013302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0" name="Connection Line"/>
          <p:cNvCxnSpPr>
            <a:cxnSpLocks/>
            <a:stCxn id="1526" idx="2"/>
            <a:endCxn id="1524" idx="0"/>
          </p:cNvCxnSpPr>
          <p:nvPr/>
        </p:nvCxnSpPr>
        <p:spPr>
          <a:xfrm flipH="1">
            <a:off x="2350716" y="8054661"/>
            <a:ext cx="5827982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1" name="Connection Line"/>
          <p:cNvCxnSpPr>
            <a:cxnSpLocks/>
            <a:stCxn id="1527" idx="2"/>
            <a:endCxn id="1541" idx="0"/>
          </p:cNvCxnSpPr>
          <p:nvPr/>
        </p:nvCxnSpPr>
        <p:spPr>
          <a:xfrm>
            <a:off x="16205303" y="8054661"/>
            <a:ext cx="5321739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32" name="Response category 3"/>
          <p:cNvSpPr/>
          <p:nvPr/>
        </p:nvSpPr>
        <p:spPr>
          <a:xfrm>
            <a:off x="8584151" y="11511996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3</a:t>
            </a:r>
          </a:p>
        </p:txBody>
      </p:sp>
      <p:sp>
        <p:nvSpPr>
          <p:cNvPr id="1533" name="Response category 5"/>
          <p:cNvSpPr/>
          <p:nvPr/>
        </p:nvSpPr>
        <p:spPr>
          <a:xfrm>
            <a:off x="16150051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5</a:t>
            </a:r>
          </a:p>
        </p:txBody>
      </p:sp>
      <p:sp>
        <p:nvSpPr>
          <p:cNvPr id="1534" name="Psychological attribute"/>
          <p:cNvSpPr/>
          <p:nvPr/>
        </p:nvSpPr>
        <p:spPr>
          <a:xfrm>
            <a:off x="19051063" y="6382031"/>
            <a:ext cx="3993854" cy="2075257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Psychological attribute</a:t>
            </a:r>
          </a:p>
        </p:txBody>
      </p:sp>
      <p:sp>
        <p:nvSpPr>
          <p:cNvPr id="1535" name="Psychological attribute"/>
          <p:cNvSpPr/>
          <p:nvPr/>
        </p:nvSpPr>
        <p:spPr>
          <a:xfrm>
            <a:off x="3974950" y="2844346"/>
            <a:ext cx="3993854" cy="20752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6" name="Connection Line"/>
          <p:cNvCxnSpPr>
            <a:cxnSpLocks/>
            <a:stCxn id="1535" idx="6"/>
            <a:endCxn id="1525" idx="1"/>
          </p:cNvCxnSpPr>
          <p:nvPr/>
        </p:nvCxnSpPr>
        <p:spPr>
          <a:xfrm>
            <a:off x="7968804" y="3881975"/>
            <a:ext cx="270532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537" name="Connection Line"/>
          <p:cNvCxnSpPr>
            <a:cxnSpLocks/>
            <a:stCxn id="1534" idx="2"/>
            <a:endCxn id="1527" idx="3"/>
          </p:cNvCxnSpPr>
          <p:nvPr/>
        </p:nvCxnSpPr>
        <p:spPr>
          <a:xfrm flipH="1">
            <a:off x="17723178" y="7419660"/>
            <a:ext cx="1327885" cy="1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sp>
        <p:nvSpPr>
          <p:cNvPr id="1538" name="Psychological attribute"/>
          <p:cNvSpPr/>
          <p:nvPr/>
        </p:nvSpPr>
        <p:spPr>
          <a:xfrm>
            <a:off x="1321238" y="6382032"/>
            <a:ext cx="3993854" cy="2075257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9" name="Connection Line"/>
          <p:cNvCxnSpPr>
            <a:cxnSpLocks/>
            <a:endCxn id="1526" idx="1"/>
          </p:cNvCxnSpPr>
          <p:nvPr/>
        </p:nvCxnSpPr>
        <p:spPr>
          <a:xfrm>
            <a:off x="4944533" y="7419660"/>
            <a:ext cx="1716289" cy="1"/>
          </a:xfrm>
          <a:prstGeom prst="straightConnector1">
            <a:avLst/>
          </a:prstGeom>
          <a:ln w="1270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  <a:tailEnd type="triangle"/>
          </a:ln>
        </p:spPr>
      </p:cxnSp>
      <p:sp>
        <p:nvSpPr>
          <p:cNvPr id="1540" name="Response category 2"/>
          <p:cNvSpPr/>
          <p:nvPr/>
        </p:nvSpPr>
        <p:spPr>
          <a:xfrm>
            <a:off x="4708495" y="11511996"/>
            <a:ext cx="303575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2</a:t>
            </a:r>
          </a:p>
        </p:txBody>
      </p:sp>
      <p:sp>
        <p:nvSpPr>
          <p:cNvPr id="1541" name="Response category 6"/>
          <p:cNvSpPr/>
          <p:nvPr/>
        </p:nvSpPr>
        <p:spPr>
          <a:xfrm>
            <a:off x="20009166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6</a:t>
            </a:r>
          </a:p>
        </p:txBody>
      </p:sp>
      <p:sp>
        <p:nvSpPr>
          <p:cNvPr id="1542" name="Response category 4"/>
          <p:cNvSpPr/>
          <p:nvPr/>
        </p:nvSpPr>
        <p:spPr>
          <a:xfrm>
            <a:off x="12264625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4</a:t>
            </a:r>
          </a:p>
        </p:txBody>
      </p:sp>
      <p:cxnSp>
        <p:nvCxnSpPr>
          <p:cNvPr id="1543" name="Connection Line"/>
          <p:cNvCxnSpPr>
            <a:cxnSpLocks/>
            <a:stCxn id="1526" idx="2"/>
            <a:endCxn id="1532" idx="0"/>
          </p:cNvCxnSpPr>
          <p:nvPr/>
        </p:nvCxnSpPr>
        <p:spPr>
          <a:xfrm>
            <a:off x="8178698" y="8054661"/>
            <a:ext cx="182585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4" name="Connection Line"/>
          <p:cNvCxnSpPr>
            <a:cxnSpLocks/>
            <a:stCxn id="1526" idx="2"/>
            <a:endCxn id="1540" idx="0"/>
          </p:cNvCxnSpPr>
          <p:nvPr/>
        </p:nvCxnSpPr>
        <p:spPr>
          <a:xfrm flipH="1">
            <a:off x="6226371" y="8054661"/>
            <a:ext cx="1952327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5" name="Connection Line"/>
          <p:cNvCxnSpPr>
            <a:cxnSpLocks/>
            <a:stCxn id="1526" idx="2"/>
            <a:endCxn id="1542" idx="0"/>
          </p:cNvCxnSpPr>
          <p:nvPr/>
        </p:nvCxnSpPr>
        <p:spPr>
          <a:xfrm>
            <a:off x="8178698" y="8054661"/>
            <a:ext cx="5603803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6" name="Connection Line"/>
          <p:cNvCxnSpPr>
            <a:cxnSpLocks/>
            <a:stCxn id="1527" idx="2"/>
            <a:endCxn id="1533" idx="0"/>
          </p:cNvCxnSpPr>
          <p:nvPr/>
        </p:nvCxnSpPr>
        <p:spPr>
          <a:xfrm>
            <a:off x="16205303" y="8054661"/>
            <a:ext cx="146262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IRT + Decision tree = IRTree 🌴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38400">
              <a:lnSpc>
                <a:spcPct val="100000"/>
              </a:lnSpc>
              <a:defRPr sz="8400" spc="-25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IRT + Decision tree = IRTree</a:t>
            </a:r>
          </a:p>
        </p:txBody>
      </p:sp>
      <p:sp>
        <p:nvSpPr>
          <p:cNvPr id="1549" name="(De Boeck &amp; Partchev, 201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(De Boeck &amp; Partchev, 2012)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Example 1 : Disentangling ra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Disentangling ratings</a:t>
            </a:r>
          </a:p>
        </p:txBody>
      </p:sp>
      <p:sp>
        <p:nvSpPr>
          <p:cNvPr id="1552" name="(Myszkowski &amp; Storme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2025)</a:t>
            </a:r>
          </a:p>
        </p:txBody>
      </p:sp>
      <p:sp>
        <p:nvSpPr>
          <p:cNvPr id="1553" name="IRT model proposition for OECD’s Programme for International Student Assessment (PISA) Creative Thinking 2022 data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491744" indent="-491744" defTabSz="2145791">
              <a:spcBef>
                <a:spcPts val="2100"/>
              </a:spcBef>
              <a:defRPr sz="4224"/>
            </a:pPr>
            <a:r>
              <a:t>IRT model proposition for OECD’s Programme for International Student Assessment (PISA) Creative Thinking 2022 data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Students produce a creative solution to open-ended problems (e.g., imagine a dialogue for a situation)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Creativity rated :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0 : No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1: Partial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2: Full credit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Treated as ordinal in PISA scorings.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Processes.png" descr="Processes.png"/>
          <p:cNvPicPr>
            <a:picLocks noChangeAspect="1"/>
          </p:cNvPicPr>
          <p:nvPr/>
        </p:nvPicPr>
        <p:blipFill>
          <a:blip r:embed="rId2"/>
          <a:srcRect l="55103" t="13967" b="6839"/>
          <a:stretch>
            <a:fillRect/>
          </a:stretch>
        </p:blipFill>
        <p:spPr>
          <a:xfrm>
            <a:off x="4086026" y="718542"/>
            <a:ext cx="16212083" cy="122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Myszkowski &amp; Storme, 2025"/>
          <p:cNvSpPr txBox="1"/>
          <p:nvPr/>
        </p:nvSpPr>
        <p:spPr>
          <a:xfrm>
            <a:off x="16158559" y="12415436"/>
            <a:ext cx="853320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800"/>
            </a:lvl1pPr>
          </a:lstStyle>
          <a:p>
            <a:r>
              <a:t>Myszkowski &amp; Storme, 2025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/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/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/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/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/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/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/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/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/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/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/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/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5B6-C17E-8E56-F607-DF29DF8E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57FD7DB0-8262-BCF7-9ADC-ED189AA94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2935C887-CFD2-D1D9-650C-93AB94DCD21E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FCBB726C-04C2-0C80-6C74-E120CEA8B202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02276276-F29E-473C-AB61-08D71B5D86E4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5BB9333-7360-D4A1-45C8-C8C2811A2C11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C7713C7A-78A0-7F9D-0893-747E7E3048DA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FBFA9279-ACF6-1C0C-AEDA-50591A776A9F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C4B01459-8BF2-0FF0-9DFB-ED0E4CBCD608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DD728E3A-D135-0FBA-0892-F579242484C6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8E7EB217-3E9D-EB1C-15D4-443F98528FBE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0A9092CA-1077-02FA-A7C3-83DCD5542BEA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A90744FB-916E-03CC-FA1C-EA0039FD3317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A8D1B141-2ACB-DC40-C121-BC26130F45F2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527112BA-4180-AF6C-5529-0D9ECBFE407B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50389268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C08E-A0FD-3D49-032E-CC0B343BC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9F6BE0D1-8879-C8E1-399C-DCD40CDC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EF692857-4087-971B-E0F7-34CA9B0A3110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BCA317D4-824A-1E95-6999-226B4D9E9356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3827E244-3F1C-E2E0-B648-83027D7A7A9F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0FF83EFE-23E8-862F-E8C1-99409E14ABBC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B84023A3-8496-9DFE-932D-F7D8B5F5A918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5BFFA129-208F-5F99-2214-5FFE2B809980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D0A1798F-5734-C96D-5A79-29EB3B4D96D2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EC7C4017-F493-849A-101A-8F8CCCCAF7BE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C031B617-08CB-2AFD-E5C7-FC4EE841F9E9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FFEF7-444E-EEAB-A11B-23531BA31E8E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017C7D59-0724-46E9-7AF4-0D947D4F766B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F44EE294-A0AB-3E96-5C96-85A40EAC64B7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2EFCBFB9-95FB-B316-D812-CE1D89321769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257420307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30BE7-7537-886F-93B2-44669F37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81041D60-79B9-B1DA-338D-21131E170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94331D9C-5303-50E1-D21F-9CC9EB035FC9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2FBBFBB5-9FDB-6DA4-ECB3-58E56F4CDE53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F9E32BC5-D17D-2B4E-B37B-96BC5A6F2CA6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BC0CB9C-8492-3775-D043-CF381F52A2BB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08AD793F-E40C-1927-12FC-8BBE5056E7A1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0D2E5B72-E2C1-1BEF-FFE7-1BEFA30AFCD3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365D0661-06B3-DABA-5DAC-04E56F522976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F8BFCC89-145A-14A9-786F-7993F456D7F4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3BD097F4-E82A-2154-9679-5E114F7816A6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9D80F-E611-900E-4AD2-2E331B7A7E15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92AAB82A-E7E7-D823-386E-2315ADC47218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0E071361-8D2A-144D-DD24-C96BAD61F93E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FC01F4C2-E847-C10D-B30E-A53F07A7BD33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356541730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F7942-5C33-2F0E-3949-8967B38A3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2EDD8BB8-7FC9-7DA5-0AAA-FD33C7593D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6879B03E-5D3B-A59A-1AF5-EEAA9EBCAB15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7DF0EFDA-0FA1-37E3-E9DD-7438D863D308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C9D830EF-C22F-2FAB-507E-4A1584DCF55F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2892FC45-B401-E302-F655-C3BA220EC877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D50A4B9A-77D8-E888-6798-4109E0B6F8B3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8CC7ABF6-3923-6195-64EF-13288A1DC9D8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212A4041-FEDB-C090-E9B8-6B14A291ED16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993C6D34-2BBE-48FF-E06E-FD82B976EB70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C7FB8562-537D-D801-9FB9-FF0B16985E1A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DAD51F64-1249-2698-BD2D-74814BA6EE1B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A4BC0782-2169-C8D1-3DD3-10367AF10D54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464C82FE-473B-7632-B5A8-A40562917E46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A9DF9320-42FB-220E-2E92-D8A0B8552304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1685550890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Advant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</a:t>
            </a:r>
          </a:p>
        </p:txBody>
      </p:sp>
      <p:sp>
        <p:nvSpPr>
          <p:cNvPr id="16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5" name="More realistic (we don’t pretend to have measured the originality of all product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More realistic (we don’t pretend to have measured the originality of all products)</a:t>
            </a:r>
          </a:p>
          <a:p>
            <a:pPr lvl="1"/>
            <a:r>
              <a:t>Disentangle 2 traits underlying the ratings (and their structure)</a:t>
            </a:r>
          </a:p>
          <a:p>
            <a:pPr lvl="1"/>
            <a:r>
              <a:t>Better understanding of relations with other variables (e.g., reading ability might be better related to appropriateness than originality)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8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9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sp>
        <p:nvSpPr>
          <p:cNvPr id="320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  <p:sp>
        <p:nvSpPr>
          <p:cNvPr id="322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3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Example 2 : Capturing 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Capturing trait intensity</a:t>
            </a:r>
          </a:p>
        </p:txBody>
      </p:sp>
      <p:sp>
        <p:nvSpPr>
          <p:cNvPr id="1608" name="(Storme, Çelik &amp; Myszkowski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(Storme, Çelik &amp; Myszkowski, 2020)</a:t>
            </a:r>
          </a:p>
        </p:txBody>
      </p:sp>
      <p:sp>
        <p:nvSpPr>
          <p:cNvPr id="1609" name="452 undergraduate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452 undergraduates</a:t>
            </a:r>
          </a:p>
          <a:p>
            <a:r>
              <a:t>Big Five Inventory (BFI, John &amp; Srivastava, 1999)</a:t>
            </a:r>
          </a:p>
          <a:p>
            <a:pPr lvl="1"/>
            <a:r>
              <a:t>Measure of trait levels and trait intensity with the trait variability tree model (TVTM; Lang et al., 2019)</a:t>
            </a:r>
          </a:p>
          <a:p>
            <a:pPr lvl="1"/>
            <a:r>
              <a:t>Estimated in generalized linear multilevel regression (GLMM) framework with the R package “lme4” (Bates et al., 2015)</a:t>
            </a:r>
          </a:p>
          <a:p>
            <a:r>
              <a:t>Career adapt-abilities scale (CAAS; Johnston et al., 2013)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/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/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/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/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/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/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/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/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/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/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3" name="Connection Line"/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/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/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/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/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/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/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88" name="Pseudo-item 1…"/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/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/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/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/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55F44-E2EA-55BD-F898-79557D5E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B211323-CA58-F7A4-214D-CF47C9948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12AD4D28-4FD0-2F8A-837D-66799AD6247D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A2C06CF-9EBA-93D7-B85F-1C4E42CE9709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772C1756-712F-EF81-1B21-589C68CAFC7E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53D036D-FCB5-7B17-D00E-DD87FA7A2C7C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A866D29-748E-6CE6-DFEA-35703957B716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B6C51A30-2A6E-BAEC-2671-F71855B0CE16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E5A540-5BC3-833B-384A-F2AFA0760B3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3D45C9C3-8DBA-B01F-B9AC-58D045CE47A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D2E27DBA-4100-AAA8-0729-4E9C981F1B77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224CC4B2-6D1A-12C0-F9B2-430D86137080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09AD98B-5DF0-9ACC-E261-F329353A2872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34DB3D-5689-C61B-3379-88E797554B35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25CEB70-DC5F-BC26-D989-7858533BBEAB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FFFFFF">
                    <a:alpha val="10000"/>
                  </a:srgbClr>
                </a:solidFill>
              </a:rPr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BC82A546-9438-5F8F-D23C-ED4553D11DA6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74989D14-2920-C2C3-B35F-330BDAD6FFA1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B3705BE1-E63A-C8E0-2A24-C0A8F7D46C5A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9D1AE3B4-E671-AE28-C246-460CEE428E2A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0097457D-607C-9FC8-55A3-137828E25994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CB6F9BB-2845-BA28-381D-4E0B370D0CC9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3E032C4-7E3B-F58C-EC32-ADEEE238373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608D6937-0F71-8CAE-37B9-816C68D40A0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10D23DF7-22C6-ED28-6C60-0F2D0154F394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749FD8EA-76F1-5CC3-40C2-D27479D0C770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650881512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0241-D983-A3B2-D0AC-58823CDE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1083D1EF-FCC4-B97B-96D3-98B173343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576FF7-59C7-ADEE-0439-5839D6DFB91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F7DCDE3-F0BC-0406-10B6-5123A7809F73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2AABF69D-9BB1-79FE-EEA8-1BAC6A15C6C0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83BABED-2453-6100-B076-B791DD1C080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9D9D6D2-EED4-E167-A560-08AE1C0B6BC8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22D1E1D6-A2D0-0C95-5782-C23F61D038E2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A5B539DA-459C-6EED-6020-A42A6EACF1A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C8AAB85A-C1A9-4BC8-D54C-DA4DB8A53917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BAC98C32-C879-4F7E-DF20-09547C568726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89DC7626-9CB1-5F8D-8645-9524BC6559D1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5E5D8AFA-044D-5E51-3943-3E6B75B7AF3D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48FFCDA-C122-E803-83D3-C60D8934FB62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25139D03-29AA-34CD-3ECD-32D9C9E3569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91909439-D0EE-2189-17BD-93AA02265F08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21639629-0C5C-0192-2A59-AE94CD5B86DB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608C7A85-178D-111F-10A1-ABF896197C8C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0491E9D3-40A3-4BB9-ABD8-560429340C49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76439FB8-1354-A118-8642-A945C5046ECB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50AFD7C-4C0E-1AC0-C279-49F94513E074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6C5AF1E-9B30-8CA0-66FC-9AD749ED4FE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F6359E3D-C6E0-6248-AFE8-03E22250CE7A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5DD8E690-CAEB-5F31-87F4-EAE47CDEBC0E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830C28B8-CDB1-A50E-6978-40503873172B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3052653996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02BA6-D318-0F0F-089A-03F80CE4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D0EFA67F-2367-A6F7-F8D5-57179B2F27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B02C0581-72BC-EA85-1B93-5E2656A1632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FE8F281E-EE2D-E525-C721-95386F09E776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85D77D7A-9CE4-B6CB-26FA-154AA1275366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8C4C757-DDF6-B616-D775-A75360FC5ABD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15E1A581-365E-186C-7F83-8381142378FC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5B87814E-F8D8-7B7E-E25C-35CC0AF6EBEF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23E2E3-6DA7-07A4-3E9C-FA4D73CC715E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0E1E24E5-C6CB-24D5-DD28-B119A9B8851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A891544A-FDAA-5E45-814E-58EC9CEDC338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5D4F64F7-3C28-76EA-B1F0-238600EB16FD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6C651B3-43DF-A257-5812-D364C6073870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B3AF22D-DF03-ACAD-6AF0-626AFB1D130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73C20723-D011-C0CF-6521-7F05C93B943B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171C4B0-7BF8-FCFB-03CE-B08F8AB0A4AF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A6EC0CB2-8F27-59D3-D264-A52FDD27E0E4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32119122-218D-5784-BB0B-3E74DE1B8916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ECFD04B5-D7CA-2C31-2477-933F90224E75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33806660-B279-55B5-AE8A-0D56075C0011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8E013863-D399-87CC-CC40-9577F3860B21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BFA137FF-C08B-A3AA-18DC-AB72D0BED652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143C20E9-EBC7-88D2-63CA-F7E2F61A11A1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D88FCC33-B55D-D679-2E2A-0C8B85D1FA16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45A063-E686-9BB2-E952-F543DC1C16E7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972853914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3CA52-12BB-1C86-4262-B141DD66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30095D5-46DC-1BE6-7D39-9B1B07200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668FBD-866A-9774-ED2D-F56BA9C4A8DE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7B0A01DA-6022-423B-F0BB-4A6F98E08B72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9AA3901B-E52E-7E68-25FF-9A5531D20E65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CA0E7D6-AFBD-DFFD-28E0-74B31CD8D3A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BA991D1D-0A1D-1158-ACAB-0F8ABC11CCF3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C335C9A6-716D-14F2-7919-C0FCD4DC9980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C914511F-532E-E765-D842-1A9B8EB59F23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5D901A04-3F74-2AE5-C05F-34D961A7E09D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3B06959B-CBC7-423F-9C44-7B1FB374C79B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6CD65193-1DED-A0E7-DE51-7B6712BB3A73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49DD1DD3-03E6-9B4A-FC03-4F7EB2E3FF66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FDB71B26-48B3-3AAE-FD63-F0C2A015D0BF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357A4B51-76FD-87D0-2195-E82F92A4F4D3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64088E6-5A20-8174-A1BD-DA979806B84C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20A5F868-34E6-08DF-4077-57C209EE3F6B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D1E21749-6670-2CAD-D853-1343138A0D87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3C1B94E0-AB08-1F88-5732-5CDB680C4996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8629AD49-237A-85F2-38D8-DC2AF9155D1B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59BEC146-759F-2D1F-9748-8C5195E673A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9E1F73A1-A90E-E530-6CE8-1D314710CC97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944571F8-4676-B1E8-0E9F-D4DD2C772422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B23C48A1-924D-539C-876A-A72726D0ACA0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CA79851-8E0C-D3ED-6F60-941A9C227B4E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922331061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Trait intensity</a:t>
            </a:r>
          </a:p>
        </p:txBody>
      </p:sp>
      <p:sp>
        <p:nvSpPr>
          <p:cNvPr id="18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16" name="Unidimensional across Big Five traits and predict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Unidimensional across Big Five traits and predicts:</a:t>
                </a:r>
              </a:p>
              <a:p>
                <a:pPr lvl="1"/>
                <a:r>
                  <a:rPr dirty="0"/>
                  <a:t>career adaptability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=.31</m:t>
                    </m:r>
                  </m:oMath>
                </a14:m>
                <a:r>
                  <a:rPr dirty="0"/>
                  <a:t>) (Storme, Çelik &amp; Myszkowski, 2020)</a:t>
                </a:r>
              </a:p>
              <a:p>
                <a:pPr lvl="1"/>
                <a:r>
                  <a:rPr dirty="0"/>
                  <a:t>job performance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=.19</m:t>
                    </m:r>
                  </m:oMath>
                </a14:m>
                <a:r>
                  <a:rPr dirty="0"/>
                  <a:t>) (Lievens et al., 2018)</a:t>
                </a:r>
              </a:p>
              <a:p>
                <a:pPr lvl="1"/>
                <a:r>
                  <a:rPr dirty="0"/>
                  <a:t>effectiveness in negotiations (Çelik, Storme &amp; Myszkowski, 2022)</a:t>
                </a:r>
              </a:p>
              <a:p>
                <a:r>
                  <a:rPr dirty="0"/>
                  <a:t>Just extreme response tendency?</a:t>
                </a:r>
              </a:p>
              <a:p>
                <a:r>
                  <a:rPr dirty="0"/>
                  <a:t>A covert measure of</a:t>
                </a:r>
                <a:r>
                  <a:rPr lang="fr-FR" dirty="0"/>
                  <a:t>:</a:t>
                </a:r>
              </a:p>
              <a:p>
                <a:pPr lvl="1"/>
                <a:r>
                  <a:rPr dirty="0"/>
                  <a:t>confidence / decisiveness / emotional expressiveness </a:t>
                </a:r>
                <a:endParaRPr lang="fr-FR" dirty="0"/>
              </a:p>
              <a:p>
                <a:pPr lvl="1"/>
                <a:r>
                  <a:rPr dirty="0"/>
                  <a:t>vs. caution / ambivalence / suppression of traits</a:t>
                </a:r>
              </a:p>
            </p:txBody>
          </p:sp>
        </mc:Choice>
        <mc:Fallback>
          <p:sp>
            <p:nvSpPr>
              <p:cNvPr id="1816" name="Unidimensional across Big Five traits and predict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52" t="-1807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ing beyond answe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Going beyond answers:</a:t>
            </a:r>
          </a:p>
          <a:p>
            <a:pPr>
              <a:defRPr sz="8000" spc="-239"/>
            </a:pPr>
            <a:r>
              <a:t>Joint hierarchical models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2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Test behaviors"/>
          <p:cNvSpPr/>
          <p:nvPr/>
        </p:nvSpPr>
        <p:spPr>
          <a:xfrm>
            <a:off x="870624" y="2889362"/>
            <a:ext cx="22642752" cy="10143640"/>
          </a:xfrm>
          <a:prstGeom prst="roundRect">
            <a:avLst>
              <a:gd name="adj" fmla="val 11724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behaviors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825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7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  <p:sp>
        <p:nvSpPr>
          <p:cNvPr id="1828" name="Eye movements…"/>
          <p:cNvSpPr/>
          <p:nvPr/>
        </p:nvSpPr>
        <p:spPr>
          <a:xfrm>
            <a:off x="9235578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Eye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👀</a:t>
            </a:r>
          </a:p>
        </p:txBody>
      </p:sp>
      <p:sp>
        <p:nvSpPr>
          <p:cNvPr id="1829" name="Physiological measures…"/>
          <p:cNvSpPr/>
          <p:nvPr/>
        </p:nvSpPr>
        <p:spPr>
          <a:xfrm>
            <a:off x="2228545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Physiological measures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🩺</a:t>
            </a:r>
          </a:p>
        </p:txBody>
      </p:sp>
      <p:sp>
        <p:nvSpPr>
          <p:cNvPr id="1830" name="Response times…"/>
          <p:cNvSpPr/>
          <p:nvPr/>
        </p:nvSpPr>
        <p:spPr>
          <a:xfrm>
            <a:off x="16242610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 times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⏱️</a:t>
            </a:r>
          </a:p>
        </p:txBody>
      </p:sp>
      <p:sp>
        <p:nvSpPr>
          <p:cNvPr id="1831" name="Pointer movements…"/>
          <p:cNvSpPr/>
          <p:nvPr/>
        </p:nvSpPr>
        <p:spPr>
          <a:xfrm>
            <a:off x="2228545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Pointer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and keystrokes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⌨️</a:t>
            </a:r>
          </a:p>
        </p:txBody>
      </p:sp>
      <p:sp>
        <p:nvSpPr>
          <p:cNvPr id="1832" name="Skipping/returning to items…"/>
          <p:cNvSpPr/>
          <p:nvPr/>
        </p:nvSpPr>
        <p:spPr>
          <a:xfrm>
            <a:off x="16242610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Skipping/returning to items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⏭️</a:t>
            </a:r>
          </a:p>
        </p:txBody>
      </p:sp>
      <p:sp>
        <p:nvSpPr>
          <p:cNvPr id="1833" name="…"/>
          <p:cNvSpPr/>
          <p:nvPr/>
        </p:nvSpPr>
        <p:spPr>
          <a:xfrm>
            <a:off x="20128190" y="11057995"/>
            <a:ext cx="3641248" cy="189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8" grpId="3" animBg="1" advAuto="0"/>
      <p:bldP spid="1829" grpId="1" animBg="1" advAuto="0"/>
      <p:bldP spid="1830" grpId="5" animBg="1" advAuto="0"/>
      <p:bldP spid="1831" grpId="2" animBg="1" advAuto="0"/>
      <p:bldP spid="1832" grpId="4" animBg="1" advAuto="0"/>
      <p:bldP spid="1833" grpId="6" animBg="1" advAuto="0"/>
    </p:bldLst>
  </p:timing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5925</Words>
  <Application>Microsoft Macintosh PowerPoint</Application>
  <PresentationFormat>Custom</PresentationFormat>
  <Paragraphs>1222</Paragraphs>
  <Slides>136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4" baseType="lpstr">
      <vt:lpstr>Avenir Next Regular</vt:lpstr>
      <vt:lpstr>Cambria Math</vt:lpstr>
      <vt:lpstr>Graphik</vt:lpstr>
      <vt:lpstr>Graphik Medium</vt:lpstr>
      <vt:lpstr>Graphik Semibold</vt:lpstr>
      <vt:lpstr>Graphik-Regular</vt:lpstr>
      <vt:lpstr>Helvetica Neue</vt:lpstr>
      <vt:lpstr>31_ColorGradientLight</vt:lpstr>
      <vt:lpstr>Modern test theory in action</vt:lpstr>
      <vt:lpstr>About me</vt:lpstr>
      <vt:lpstr>PowerPoint Presentation</vt:lpstr>
      <vt:lpstr>Barriers</vt:lpstr>
      <vt:lpstr>Barriers</vt:lpstr>
      <vt:lpstr>Today’s presentation</vt:lpstr>
      <vt:lpstr>A primer on modern test theory:  More than a set of rules</vt:lpstr>
      <vt:lpstr>What do test theories do ?</vt:lpstr>
      <vt:lpstr>What do test theories do ?</vt:lpstr>
      <vt:lpstr>What do reflective test theories do ?</vt:lpstr>
      <vt:lpstr>Classical Test Theory (CTT)</vt:lpstr>
      <vt:lpstr>Some problems</vt:lpstr>
      <vt:lpstr>PowerPoint Presentation</vt:lpstr>
      <vt:lpstr>PowerPoint Presentation</vt:lpstr>
      <vt:lpstr>Modern test theory / item response theory (IRT)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Notes and generalities about IRT</vt:lpstr>
      <vt:lpstr>Accommodating non-standard formats: Generalized models</vt:lpstr>
      <vt:lpstr>Modern test theory as an approach</vt:lpstr>
      <vt:lpstr>Modern test theory as an approach</vt:lpstr>
      <vt:lpstr>Modern test theory as an approach</vt:lpstr>
      <vt:lpstr>Modern test theory as an approach</vt:lpstr>
      <vt:lpstr>Modern test theory as an approach</vt:lpstr>
      <vt:lpstr>Example : Modeling fluency scores</vt:lpstr>
      <vt:lpstr>PowerPoint Presentation</vt:lpstr>
      <vt:lpstr>PowerPoint Presentation</vt:lpstr>
      <vt:lpstr>PowerPoint Presentation</vt:lpstr>
      <vt:lpstr>How do we account for these specificities?</vt:lpstr>
      <vt:lpstr>PowerPoint Presentation</vt:lpstr>
      <vt:lpstr>PowerPoint Presentation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All the benefits of IRT</vt:lpstr>
      <vt:lpstr>Boosting reliability with distractors: Nested logit models</vt:lpstr>
      <vt:lpstr>PowerPoint Presentation</vt:lpstr>
      <vt:lpstr>PowerPoint Presentation</vt:lpstr>
      <vt:lpstr>PowerPoint Presentation</vt:lpstr>
      <vt:lpstr>From categorical to binary</vt:lpstr>
      <vt:lpstr>From categorical to binary</vt:lpstr>
      <vt:lpstr>From categorical to binary</vt:lpstr>
      <vt:lpstr>Nested logit models</vt:lpstr>
      <vt:lpstr>Nested logit models</vt:lpstr>
      <vt:lpstr>Nested logit models</vt:lpstr>
      <vt:lpstr>Nested logit models</vt:lpstr>
      <vt:lpstr>Nested logit models</vt:lpstr>
      <vt:lpstr>Example 1 : Figural series completion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Progressive Matrices</vt:lpstr>
      <vt:lpstr>PowerPoint Presentation</vt:lpstr>
      <vt:lpstr>PowerPoint Presentation</vt:lpstr>
      <vt:lpstr>PowerPoint Presentation</vt:lpstr>
      <vt:lpstr>PowerPoint Presentation</vt:lpstr>
      <vt:lpstr>Extending response models</vt:lpstr>
      <vt:lpstr>Disentangling response processes: IRTree models</vt:lpstr>
      <vt:lpstr>Breaking down test responses</vt:lpstr>
      <vt:lpstr>PowerPoint Presentation</vt:lpstr>
      <vt:lpstr>Example 1 : Disentangling ratings</vt:lpstr>
      <vt:lpstr>PowerPoint Presentation</vt:lpstr>
      <vt:lpstr>Disentangling creativity components</vt:lpstr>
      <vt:lpstr>Disentangling creativity components</vt:lpstr>
      <vt:lpstr>Disentangling creativity components</vt:lpstr>
      <vt:lpstr>Disentangling creativity components</vt:lpstr>
      <vt:lpstr>Disentangling creativity components</vt:lpstr>
      <vt:lpstr>Advantages</vt:lpstr>
      <vt:lpstr>Example 2 : Capturing trait intensity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Trait intensity</vt:lpstr>
      <vt:lpstr>Going beyond answers: Joint hierarchical models</vt:lpstr>
      <vt:lpstr>Test performance as an ensemble of behaviors</vt:lpstr>
      <vt:lpstr>Test performance as an ensemble of behaviors</vt:lpstr>
      <vt:lpstr>Example 1 : Speed-accuracy trade-off</vt:lpstr>
      <vt:lpstr>PowerPoint Presentation</vt:lpstr>
      <vt:lpstr>Joint modeling approach</vt:lpstr>
      <vt:lpstr>Joint modeling approach</vt:lpstr>
      <vt:lpstr>PowerPoint Presentation</vt:lpstr>
      <vt:lpstr>Joint modeling approach</vt:lpstr>
      <vt:lpstr>PowerPoint Presentation</vt:lpstr>
      <vt:lpstr>PowerPoint Presentation</vt:lpstr>
      <vt:lpstr>Joint modeling approach</vt:lpstr>
      <vt:lpstr>Joint modeling approach</vt:lpstr>
      <vt:lpstr>Joint modeling approach</vt:lpstr>
      <vt:lpstr>Joint modeling approach</vt:lpstr>
      <vt:lpstr>Example 1 : Speed-accuracy trade-offs</vt:lpstr>
      <vt:lpstr>Example 2 : Speed trajectories</vt:lpstr>
      <vt:lpstr>Joint modeling approach</vt:lpstr>
      <vt:lpstr>Joint modeling approach</vt:lpstr>
      <vt:lpstr>Constant speed model</vt:lpstr>
      <vt:lpstr>Dynamic speed model</vt:lpstr>
      <vt:lpstr>Dynamic speed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Personality and test taking</vt:lpstr>
      <vt:lpstr>Conclusions</vt:lpstr>
      <vt:lpstr>Conclusions (and unsolicited advice)</vt:lpstr>
      <vt:lpstr>Some important considerations for assessment</vt:lpstr>
      <vt:lpstr>PowerPoint Presentation</vt:lpstr>
      <vt:lpstr>Upcoming projects</vt:lpstr>
      <vt:lpstr>Manuscripts in revision</vt:lpstr>
      <vt:lpstr>Manuscripts in preparation for 2025</vt:lpstr>
      <vt:lpstr>Grant projects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NM</cp:lastModifiedBy>
  <cp:revision>7</cp:revision>
  <dcterms:modified xsi:type="dcterms:W3CDTF">2025-07-09T22:41:17Z</dcterms:modified>
</cp:coreProperties>
</file>